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7"/>
  </p:notesMasterIdLst>
  <p:sldIdLst>
    <p:sldId id="256" r:id="rId2"/>
    <p:sldId id="333" r:id="rId3"/>
    <p:sldId id="316" r:id="rId4"/>
    <p:sldId id="292" r:id="rId5"/>
    <p:sldId id="298" r:id="rId6"/>
    <p:sldId id="299" r:id="rId7"/>
    <p:sldId id="303" r:id="rId8"/>
    <p:sldId id="342" r:id="rId9"/>
    <p:sldId id="305" r:id="rId10"/>
    <p:sldId id="302" r:id="rId11"/>
    <p:sldId id="301" r:id="rId12"/>
    <p:sldId id="306" r:id="rId13"/>
    <p:sldId id="313" r:id="rId14"/>
    <p:sldId id="307" r:id="rId15"/>
    <p:sldId id="308" r:id="rId16"/>
    <p:sldId id="311" r:id="rId17"/>
    <p:sldId id="309" r:id="rId18"/>
    <p:sldId id="314" r:id="rId19"/>
    <p:sldId id="310" r:id="rId20"/>
    <p:sldId id="293" r:id="rId21"/>
    <p:sldId id="325" r:id="rId22"/>
    <p:sldId id="328" r:id="rId23"/>
    <p:sldId id="317" r:id="rId24"/>
    <p:sldId id="331" r:id="rId25"/>
    <p:sldId id="324" r:id="rId26"/>
    <p:sldId id="332" r:id="rId27"/>
    <p:sldId id="320" r:id="rId28"/>
    <p:sldId id="321" r:id="rId29"/>
    <p:sldId id="322" r:id="rId30"/>
    <p:sldId id="323" r:id="rId31"/>
    <p:sldId id="329" r:id="rId32"/>
    <p:sldId id="339" r:id="rId33"/>
    <p:sldId id="327" r:id="rId34"/>
    <p:sldId id="262" r:id="rId35"/>
    <p:sldId id="265" r:id="rId36"/>
    <p:sldId id="261" r:id="rId37"/>
    <p:sldId id="330" r:id="rId38"/>
    <p:sldId id="326" r:id="rId39"/>
    <p:sldId id="263" r:id="rId40"/>
    <p:sldId id="351" r:id="rId41"/>
    <p:sldId id="352" r:id="rId42"/>
    <p:sldId id="349" r:id="rId43"/>
    <p:sldId id="358" r:id="rId44"/>
    <p:sldId id="353" r:id="rId45"/>
    <p:sldId id="285" r:id="rId46"/>
    <p:sldId id="354" r:id="rId47"/>
    <p:sldId id="356" r:id="rId48"/>
    <p:sldId id="260" r:id="rId49"/>
    <p:sldId id="344" r:id="rId50"/>
    <p:sldId id="345" r:id="rId51"/>
    <p:sldId id="359" r:id="rId52"/>
    <p:sldId id="355" r:id="rId53"/>
    <p:sldId id="259" r:id="rId54"/>
    <p:sldId id="357" r:id="rId55"/>
    <p:sldId id="360"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0" d="100"/>
          <a:sy n="120" d="100"/>
        </p:scale>
        <p:origin x="-131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B2CA78-B1C2-7B4B-BE09-BFD6FA1784D6}" type="datetimeFigureOut">
              <a:rPr lang="en-US" smtClean="0"/>
              <a:t>2/7/14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206B07-92E0-EA4D-B414-C60A3613225F}" type="slidenum">
              <a:rPr lang="en-US" smtClean="0"/>
              <a:t>‹#›</a:t>
            </a:fld>
            <a:endParaRPr lang="en-US"/>
          </a:p>
        </p:txBody>
      </p:sp>
    </p:spTree>
    <p:extLst>
      <p:ext uri="{BB962C8B-B14F-4D97-AF65-F5344CB8AC3E}">
        <p14:creationId xmlns:p14="http://schemas.microsoft.com/office/powerpoint/2010/main" val="1471364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206B07-92E0-EA4D-B414-C60A3613225F}" type="slidenum">
              <a:rPr lang="en-US" smtClean="0"/>
              <a:t>34</a:t>
            </a:fld>
            <a:endParaRPr lang="en-US"/>
          </a:p>
        </p:txBody>
      </p:sp>
    </p:spTree>
    <p:extLst>
      <p:ext uri="{BB962C8B-B14F-4D97-AF65-F5344CB8AC3E}">
        <p14:creationId xmlns:p14="http://schemas.microsoft.com/office/powerpoint/2010/main" val="1903507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AA8675AD-D819-544E-8687-69CEFBE17391}" type="datetimeFigureOut">
              <a:rPr lang="en-US" smtClean="0"/>
              <a:t>2/7/14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23F037C3-8A4C-AC4F-B287-299EEC718985}"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8675AD-D819-544E-8687-69CEFBE17391}" type="datetimeFigureOut">
              <a:rPr lang="en-US" smtClean="0"/>
              <a:t>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037C3-8A4C-AC4F-B287-299EEC718985}"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8675AD-D819-544E-8687-69CEFBE17391}" type="datetimeFigureOut">
              <a:rPr lang="en-US" smtClean="0"/>
              <a:t>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037C3-8A4C-AC4F-B287-299EEC718985}"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8675AD-D819-544E-8687-69CEFBE17391}" type="datetimeFigureOut">
              <a:rPr lang="en-US" smtClean="0"/>
              <a:t>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037C3-8A4C-AC4F-B287-299EEC718985}" type="slidenum">
              <a:rPr lang="en-US" smtClean="0"/>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8675AD-D819-544E-8687-69CEFBE17391}" type="datetimeFigureOut">
              <a:rPr lang="en-US" smtClean="0"/>
              <a:t>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037C3-8A4C-AC4F-B287-299EEC718985}"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A8675AD-D819-544E-8687-69CEFBE17391}" type="datetimeFigureOut">
              <a:rPr lang="en-US" smtClean="0"/>
              <a:t>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F037C3-8A4C-AC4F-B287-299EEC718985}"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8675AD-D819-544E-8687-69CEFBE17391}" type="datetimeFigureOut">
              <a:rPr lang="en-US" smtClean="0"/>
              <a:t>2/7/14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F037C3-8A4C-AC4F-B287-299EEC718985}"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8675AD-D819-544E-8687-69CEFBE17391}" type="datetimeFigureOut">
              <a:rPr lang="en-US" smtClean="0"/>
              <a:t>2/7/14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F037C3-8A4C-AC4F-B287-299EEC718985}"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8675AD-D819-544E-8687-69CEFBE17391}" type="datetimeFigureOut">
              <a:rPr lang="en-US" smtClean="0"/>
              <a:t>2/7/14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F037C3-8A4C-AC4F-B287-299EEC71898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8675AD-D819-544E-8687-69CEFBE17391}" type="datetimeFigureOut">
              <a:rPr lang="en-US" smtClean="0"/>
              <a:t>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F037C3-8A4C-AC4F-B287-299EEC71898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8675AD-D819-544E-8687-69CEFBE17391}" type="datetimeFigureOut">
              <a:rPr lang="en-US" smtClean="0"/>
              <a:t>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F037C3-8A4C-AC4F-B287-299EEC71898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AA8675AD-D819-544E-8687-69CEFBE17391}" type="datetimeFigureOut">
              <a:rPr lang="en-US" smtClean="0"/>
              <a:t>2/7/14</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23F037C3-8A4C-AC4F-B287-299EEC71898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microsoft.com/office/2007/relationships/hdphoto" Target="../media/hdphoto3.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 Id="rId3"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14.png"/><Relationship Id="rId5"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jpg"/><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g"/><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6.png"/><Relationship Id="rId3" Type="http://schemas.microsoft.com/office/2007/relationships/hdphoto" Target="../media/hdphoto7.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8.png"/><Relationship Id="rId3" Type="http://schemas.microsoft.com/office/2007/relationships/hdphoto" Target="../media/hdphoto8.wdp"/></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g"/></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4" Type="http://schemas.microsoft.com/office/2007/relationships/hdphoto" Target="../media/hdphoto9.wdp"/><Relationship Id="rId1" Type="http://schemas.openxmlformats.org/officeDocument/2006/relationships/slideLayout" Target="../slideLayouts/slideLayout8.xml"/><Relationship Id="rId2"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olfgangcapito.files.wordpress.com/2011/06/christinedepisanwriting3.jpg" TargetMode="External"/><Relationship Id="rId3"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Pilgrim Church</a:t>
            </a:r>
            <a:endParaRPr lang="en-US" dirty="0"/>
          </a:p>
        </p:txBody>
      </p:sp>
      <p:sp>
        <p:nvSpPr>
          <p:cNvPr id="3" name="Subtitle 2"/>
          <p:cNvSpPr>
            <a:spLocks noGrp="1"/>
          </p:cNvSpPr>
          <p:nvPr>
            <p:ph type="subTitle" idx="1"/>
          </p:nvPr>
        </p:nvSpPr>
        <p:spPr/>
        <p:txBody>
          <a:bodyPr/>
          <a:lstStyle/>
          <a:p>
            <a:r>
              <a:rPr lang="en-US" dirty="0" smtClean="0"/>
              <a:t>Kingdom churches throughout the centuries.  </a:t>
            </a:r>
            <a:endParaRPr lang="en-US" dirty="0"/>
          </a:p>
        </p:txBody>
      </p:sp>
    </p:spTree>
    <p:extLst>
      <p:ext uri="{BB962C8B-B14F-4D97-AF65-F5344CB8AC3E}">
        <p14:creationId xmlns:p14="http://schemas.microsoft.com/office/powerpoint/2010/main" val="4935564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657" y="242073"/>
            <a:ext cx="4920677" cy="1054250"/>
          </a:xfrm>
        </p:spPr>
        <p:txBody>
          <a:bodyPr/>
          <a:lstStyle/>
          <a:p>
            <a:r>
              <a:rPr lang="en-US" dirty="0" smtClean="0"/>
              <a:t>Marriage is Permanent </a:t>
            </a:r>
            <a:endParaRPr lang="en-US" dirty="0"/>
          </a:p>
        </p:txBody>
      </p:sp>
      <p:sp>
        <p:nvSpPr>
          <p:cNvPr id="3" name="TextBox 2"/>
          <p:cNvSpPr txBox="1"/>
          <p:nvPr/>
        </p:nvSpPr>
        <p:spPr>
          <a:xfrm>
            <a:off x="115463" y="2193534"/>
            <a:ext cx="8826477" cy="4893646"/>
          </a:xfrm>
          <a:prstGeom prst="rect">
            <a:avLst/>
          </a:prstGeom>
          <a:noFill/>
        </p:spPr>
        <p:txBody>
          <a:bodyPr wrap="square" rtlCol="0">
            <a:spAutoFit/>
          </a:bodyPr>
          <a:lstStyle/>
          <a:p>
            <a:r>
              <a:rPr lang="en-US" sz="2200" dirty="0"/>
              <a:t>Concerning chastity, He uttered such sentiments as these: Whosoever looks upon a woman to lust after her, has committed adultery with her already in his heart before God. And, If your right eye offend you, cut it out; for it is better for you to enter into the kingdom of heaven with one eye, than, having two eyes, to be cast into everlasting fire. And, </a:t>
            </a:r>
            <a:r>
              <a:rPr lang="en-US" sz="2200" u="sng" dirty="0"/>
              <a:t>Whosoever shall marry her that is</a:t>
            </a:r>
            <a:r>
              <a:rPr lang="en-US" sz="2200" dirty="0"/>
              <a:t> </a:t>
            </a:r>
            <a:r>
              <a:rPr lang="en-US" sz="2200" u="sng" dirty="0"/>
              <a:t>divorced</a:t>
            </a:r>
            <a:r>
              <a:rPr lang="en-US" sz="2200" dirty="0"/>
              <a:t> from </a:t>
            </a:r>
            <a:r>
              <a:rPr lang="en-US" sz="2200" u="sng" dirty="0"/>
              <a:t>another husband, commits adultery</a:t>
            </a:r>
            <a:r>
              <a:rPr lang="en-US" sz="2200" dirty="0"/>
              <a:t>. …So that all who, by human law, are twice married, are in the eye of our Master-- sinners, and those who look upon a woman to lust after her. For not only he who in act commits adultery is rejected by Him, but also he who desires to commit adultery: since not only our works, but also our thoughts, are open before God.  </a:t>
            </a:r>
            <a:r>
              <a:rPr lang="en-US" sz="2200" dirty="0" smtClean="0"/>
              <a:t>..;</a:t>
            </a:r>
            <a:r>
              <a:rPr lang="en-US" sz="2400" dirty="0"/>
              <a:t> And of our love to all, He taught thus: If you love them that love you….. </a:t>
            </a:r>
            <a:r>
              <a:rPr lang="en-US" sz="1400" dirty="0"/>
              <a:t>(</a:t>
            </a:r>
            <a:r>
              <a:rPr lang="en-US" sz="1400" dirty="0" err="1"/>
              <a:t>Vol</a:t>
            </a:r>
            <a:r>
              <a:rPr lang="en-US" sz="1400" dirty="0"/>
              <a:t> 1 </a:t>
            </a:r>
            <a:r>
              <a:rPr lang="en-US" sz="1400" dirty="0" err="1"/>
              <a:t>pg</a:t>
            </a:r>
            <a:r>
              <a:rPr lang="en-US" sz="1400" dirty="0"/>
              <a:t> 166-167)</a:t>
            </a:r>
          </a:p>
          <a:p>
            <a:endParaRPr lang="en-US" sz="2200" dirty="0"/>
          </a:p>
        </p:txBody>
      </p:sp>
      <p:pic>
        <p:nvPicPr>
          <p:cNvPr id="4" name="Picture 3" descr="marriage-ceremony-in-ancient-rome.jpg"/>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863167" y="-95250"/>
            <a:ext cx="3196166" cy="2397125"/>
          </a:xfrm>
          <a:prstGeom prst="rect">
            <a:avLst/>
          </a:prstGeom>
        </p:spPr>
      </p:pic>
    </p:spTree>
    <p:extLst>
      <p:ext uri="{BB962C8B-B14F-4D97-AF65-F5344CB8AC3E}">
        <p14:creationId xmlns:p14="http://schemas.microsoft.com/office/powerpoint/2010/main" val="41361101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1517" y="4711070"/>
            <a:ext cx="3422483" cy="1886921"/>
          </a:xfrm>
        </p:spPr>
        <p:txBody>
          <a:bodyPr/>
          <a:lstStyle/>
          <a:p>
            <a:r>
              <a:rPr lang="en-US" sz="3600" b="1" dirty="0" smtClean="0"/>
              <a:t>In the early Church, how </a:t>
            </a:r>
            <a:r>
              <a:rPr lang="en-US" sz="3600" b="1" dirty="0"/>
              <a:t>did </a:t>
            </a:r>
            <a:r>
              <a:rPr lang="en-US" sz="3600" b="1" dirty="0" smtClean="0"/>
              <a:t>the faith affect every </a:t>
            </a:r>
            <a:r>
              <a:rPr lang="en-US" sz="3600" b="1" dirty="0"/>
              <a:t>day life? </a:t>
            </a:r>
            <a:endParaRPr lang="en-US" sz="3600" dirty="0"/>
          </a:p>
        </p:txBody>
      </p:sp>
      <p:sp>
        <p:nvSpPr>
          <p:cNvPr id="3" name="Content Placeholder 2"/>
          <p:cNvSpPr>
            <a:spLocks noGrp="1"/>
          </p:cNvSpPr>
          <p:nvPr>
            <p:ph idx="1"/>
          </p:nvPr>
        </p:nvSpPr>
        <p:spPr>
          <a:xfrm>
            <a:off x="128292" y="205242"/>
            <a:ext cx="4964893" cy="7183503"/>
          </a:xfrm>
        </p:spPr>
        <p:txBody>
          <a:bodyPr>
            <a:normAutofit/>
          </a:bodyPr>
          <a:lstStyle/>
          <a:p>
            <a:pPr marL="0" indent="0">
              <a:buNone/>
            </a:pPr>
            <a:r>
              <a:rPr lang="en-US" sz="2200" dirty="0"/>
              <a:t>“Do we have to ask the </a:t>
            </a:r>
            <a:r>
              <a:rPr lang="en-US" sz="2200" dirty="0" smtClean="0"/>
              <a:t>pagans themselves </a:t>
            </a:r>
            <a:r>
              <a:rPr lang="en-US" sz="2200" dirty="0"/>
              <a:t>about this? Let them tell us whether it is right for Christians to attend the shows? Why, the rejection of these amusements is the primary sign </a:t>
            </a:r>
            <a:r>
              <a:rPr lang="en-US" sz="2200" dirty="0" smtClean="0"/>
              <a:t>to </a:t>
            </a:r>
            <a:r>
              <a:rPr lang="en-US" sz="2200" dirty="0"/>
              <a:t>them that a man has adopted the Christian Faith</a:t>
            </a:r>
            <a:r>
              <a:rPr lang="en-US" sz="2200" dirty="0" smtClean="0"/>
              <a:t>.”</a:t>
            </a:r>
            <a:r>
              <a:rPr lang="en-US" dirty="0"/>
              <a:t>  </a:t>
            </a:r>
            <a:endParaRPr lang="en-US" dirty="0" smtClean="0"/>
          </a:p>
          <a:p>
            <a:pPr marL="0" indent="0">
              <a:buNone/>
            </a:pPr>
            <a:endParaRPr lang="en-US" sz="2200" dirty="0"/>
          </a:p>
          <a:p>
            <a:pPr marL="0" indent="0">
              <a:buNone/>
            </a:pPr>
            <a:r>
              <a:rPr lang="en-US" sz="2200" dirty="0" smtClean="0"/>
              <a:t>“The </a:t>
            </a:r>
            <a:r>
              <a:rPr lang="en-US" sz="2200" dirty="0"/>
              <a:t>father who carefully protects and guards his virgin daughter’s ears from every polluting word takes her to the theater himself, exposing her to all its vile language and </a:t>
            </a:r>
            <a:r>
              <a:rPr lang="en-US" sz="2200" dirty="0" smtClean="0"/>
              <a:t>attitudes.</a:t>
            </a:r>
            <a:r>
              <a:rPr lang="en-US" sz="2200" dirty="0"/>
              <a:t>” How can it be right to look at the things that are </a:t>
            </a:r>
            <a:r>
              <a:rPr lang="en-US" sz="2200" dirty="0" smtClean="0"/>
              <a:t>wrong to </a:t>
            </a:r>
            <a:r>
              <a:rPr lang="en-US" sz="2200" dirty="0"/>
              <a:t>do? How can those things which defile a man when they go out of his mouth not defile him when going in through his eyes and </a:t>
            </a:r>
            <a:r>
              <a:rPr lang="en-US" sz="2200" dirty="0" smtClean="0"/>
              <a:t>ears?” </a:t>
            </a:r>
            <a:endParaRPr lang="en-US" sz="2200" dirty="0"/>
          </a:p>
          <a:p>
            <a:endParaRPr lang="en-US" sz="2200" dirty="0"/>
          </a:p>
        </p:txBody>
      </p:sp>
      <p:sp>
        <p:nvSpPr>
          <p:cNvPr id="6" name="TextBox 5"/>
          <p:cNvSpPr txBox="1"/>
          <p:nvPr/>
        </p:nvSpPr>
        <p:spPr>
          <a:xfrm>
            <a:off x="5266904" y="2240085"/>
            <a:ext cx="3877096" cy="769441"/>
          </a:xfrm>
          <a:prstGeom prst="rect">
            <a:avLst/>
          </a:prstGeom>
          <a:noFill/>
        </p:spPr>
        <p:txBody>
          <a:bodyPr wrap="none" rtlCol="0">
            <a:spAutoFit/>
          </a:bodyPr>
          <a:lstStyle/>
          <a:p>
            <a:r>
              <a:rPr lang="en-US" sz="4400" dirty="0" smtClean="0"/>
              <a:t>Entertainment</a:t>
            </a:r>
            <a:endParaRPr lang="en-US" dirty="0"/>
          </a:p>
        </p:txBody>
      </p:sp>
      <p:pic>
        <p:nvPicPr>
          <p:cNvPr id="4" name="Picture 3" descr="drama_faces1.jpg"/>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180666" y="0"/>
            <a:ext cx="2612305" cy="2035354"/>
          </a:xfrm>
          <a:prstGeom prst="rect">
            <a:avLst/>
          </a:prstGeom>
        </p:spPr>
      </p:pic>
    </p:spTree>
    <p:extLst>
      <p:ext uri="{BB962C8B-B14F-4D97-AF65-F5344CB8AC3E}">
        <p14:creationId xmlns:p14="http://schemas.microsoft.com/office/powerpoint/2010/main" val="271186637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
                                        <p:tgtEl>
                                          <p:spTgt spid="3">
                                            <p:txEl>
                                              <p:pRg st="0" end="0"/>
                                            </p:txEl>
                                          </p:spTgt>
                                        </p:tgtEl>
                                      </p:cBhvr>
                                    </p:animEffect>
                                    <p:anim calcmode="lin" valueType="num">
                                      <p:cBhvr>
                                        <p:cTn id="8"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
                                        <p:tgtEl>
                                          <p:spTgt spid="3">
                                            <p:txEl>
                                              <p:pRg st="2" end="2"/>
                                            </p:txEl>
                                          </p:spTgt>
                                        </p:tgtEl>
                                      </p:cBhvr>
                                    </p:animEffect>
                                    <p:anim calcmode="lin" valueType="num">
                                      <p:cBhvr>
                                        <p:cTn id="17"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8"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2248347"/>
            <a:ext cx="9144000" cy="4473359"/>
          </a:xfrm>
        </p:spPr>
        <p:txBody>
          <a:bodyPr>
            <a:normAutofit fontScale="62500" lnSpcReduction="20000"/>
          </a:bodyPr>
          <a:lstStyle/>
          <a:p>
            <a:pPr marL="0" indent="0">
              <a:buNone/>
            </a:pPr>
            <a:r>
              <a:rPr lang="en-US" sz="2900" dirty="0"/>
              <a:t>Men of old were used to requiring "eye for eye, and tooth for tooth" and to repay evil for evil, with usury! ... But after Christ has supervened and has united the grace of faith with patience, now it is no longer lawful to attack others even with words, nor to merely say "fool," without danger of the judgment. ...Christ says, "Love your enemies and bless your curses, and pray for your persecutors." -Tertullian (c. 200, W,) </a:t>
            </a:r>
            <a:r>
              <a:rPr lang="en-US" sz="2900" dirty="0" smtClean="0"/>
              <a:t>3.711</a:t>
            </a:r>
            <a:r>
              <a:rPr lang="en-US" sz="2900" dirty="0"/>
              <a:t> </a:t>
            </a:r>
            <a:endParaRPr lang="en-US" sz="2900" dirty="0" smtClean="0"/>
          </a:p>
          <a:p>
            <a:pPr marL="0" indent="0">
              <a:buNone/>
            </a:pPr>
            <a:endParaRPr lang="en-US" sz="2900" dirty="0"/>
          </a:p>
          <a:p>
            <a:pPr marL="0" indent="0">
              <a:buNone/>
            </a:pPr>
            <a:r>
              <a:rPr lang="en-US" sz="2900" dirty="0"/>
              <a:t>For what difference is there between provoker and provoked? The only difference is </a:t>
            </a:r>
            <a:r>
              <a:rPr lang="en-US" sz="2900" dirty="0" smtClean="0"/>
              <a:t>that the </a:t>
            </a:r>
            <a:r>
              <a:rPr lang="en-US" sz="2900" dirty="0"/>
              <a:t>former was the first to do evil, but the latter did evil afterwards. Each one stands condemned in the eyes of the Lord for hurting a man. For God both prohibits and condemns every wickedness. In evil doing, there is no account taken of the order. ... The commandment is absolute: evil is not to be repaid with evil. -Tertullian (c. 200, W), </a:t>
            </a:r>
            <a:r>
              <a:rPr lang="en-US" sz="2900" dirty="0" smtClean="0"/>
              <a:t>3.713</a:t>
            </a:r>
          </a:p>
          <a:p>
            <a:endParaRPr lang="en-US" sz="2900" dirty="0"/>
          </a:p>
          <a:p>
            <a:pPr marL="0" indent="0">
              <a:buNone/>
            </a:pPr>
            <a:r>
              <a:rPr lang="en-US" sz="2900" dirty="0"/>
              <a:t>Clement of Alexandria wrote in 217 A.D.: “He who holds the sword must cast it away and that if one of the faithful becomes a soldier, he must be rejected by </a:t>
            </a:r>
            <a:r>
              <a:rPr lang="en-US" sz="2900" dirty="0" smtClean="0"/>
              <a:t>the Church</a:t>
            </a:r>
            <a:r>
              <a:rPr lang="en-US" sz="2900" dirty="0"/>
              <a:t>, for he has scorned </a:t>
            </a:r>
            <a:r>
              <a:rPr lang="en-US" sz="2900" dirty="0" err="1"/>
              <a:t>God.”“For</a:t>
            </a:r>
            <a:r>
              <a:rPr lang="en-US" sz="2900" dirty="0"/>
              <a:t> even if soldiers came to John and received advice on how to act, and even if a centurion became a believer, the Lord, in subsequently disarming Peter, disarmed every soldier” (Treatise on Idolatry 19; Ante-</a:t>
            </a:r>
            <a:r>
              <a:rPr lang="en-US" sz="2900" dirty="0" err="1"/>
              <a:t>nicene</a:t>
            </a:r>
            <a:r>
              <a:rPr lang="en-US" sz="2900" dirty="0"/>
              <a:t> Fathers3:73).</a:t>
            </a:r>
          </a:p>
          <a:p>
            <a:pPr marL="0" indent="0">
              <a:buNone/>
            </a:pPr>
            <a:endParaRPr lang="en-US" dirty="0"/>
          </a:p>
        </p:txBody>
      </p:sp>
      <p:sp>
        <p:nvSpPr>
          <p:cNvPr id="3" name="Title 2"/>
          <p:cNvSpPr>
            <a:spLocks noGrp="1"/>
          </p:cNvSpPr>
          <p:nvPr>
            <p:ph type="title"/>
          </p:nvPr>
        </p:nvSpPr>
        <p:spPr>
          <a:xfrm>
            <a:off x="783740" y="570156"/>
            <a:ext cx="7756263" cy="1054250"/>
          </a:xfrm>
        </p:spPr>
        <p:txBody>
          <a:bodyPr/>
          <a:lstStyle/>
          <a:p>
            <a:r>
              <a:rPr lang="en-US" dirty="0" smtClean="0"/>
              <a:t>War</a:t>
            </a:r>
            <a:endParaRPr lang="en-US" dirty="0"/>
          </a:p>
        </p:txBody>
      </p:sp>
      <p:pic>
        <p:nvPicPr>
          <p:cNvPr id="4" name="Picture 3" descr="atomic-bomb.jpg"/>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814" l="1500" r="99750">
                        <a14:backgroundMark x1="13500" y1="29795" x2="13500" y2="29795"/>
                        <a14:backgroundMark x1="23750" y1="30354" x2="23750" y2="30354"/>
                        <a14:backgroundMark x1="20000" y1="34451" x2="20000" y2="34451"/>
                        <a14:backgroundMark x1="13750" y1="31285" x2="23500" y2="35196"/>
                        <a14:backgroundMark x1="20000" y1="29981" x2="25500" y2="36127"/>
                        <a14:backgroundMark x1="88250" y1="27933" x2="88250" y2="27933"/>
                        <a14:backgroundMark x1="87250" y1="6704" x2="90750" y2="30354"/>
                        <a14:backgroundMark x1="11500" y1="5028" x2="13000" y2="22719"/>
                        <a14:backgroundMark x1="28250" y1="31285" x2="33750" y2="34264"/>
                        <a14:backgroundMark x1="66500" y1="37058" x2="60500" y2="39851"/>
                        <a14:backgroundMark x1="83000" y1="85289" x2="83000" y2="85289"/>
                        <a14:backgroundMark x1="71500" y1="79330" x2="80500" y2="81378"/>
                      </a14:backgroundRemoval>
                    </a14:imgEffect>
                  </a14:imgLayer>
                </a14:imgProps>
              </a:ext>
              <a:ext uri="{28A0092B-C50C-407E-A947-70E740481C1C}">
                <a14:useLocalDpi xmlns:a14="http://schemas.microsoft.com/office/drawing/2010/main" val="0"/>
              </a:ext>
            </a:extLst>
          </a:blip>
          <a:srcRect l="-4791" t="-22627" b="28895"/>
          <a:stretch/>
        </p:blipFill>
        <p:spPr>
          <a:xfrm>
            <a:off x="6371165" y="-698499"/>
            <a:ext cx="2537883" cy="3407108"/>
          </a:xfrm>
          <a:prstGeom prst="rect">
            <a:avLst/>
          </a:prstGeom>
        </p:spPr>
      </p:pic>
      <p:pic>
        <p:nvPicPr>
          <p:cNvPr id="5" name="Picture 4" descr="16451-stock-photo-technology-war-weapon-bomb-electrical-equipment-garnet.jpg"/>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7829066" flipH="1" flipV="1">
            <a:off x="33943" y="311129"/>
            <a:ext cx="2398921" cy="1919137"/>
          </a:xfrm>
          <a:prstGeom prst="rect">
            <a:avLst/>
          </a:prstGeom>
        </p:spPr>
      </p:pic>
    </p:spTree>
    <p:extLst>
      <p:ext uri="{BB962C8B-B14F-4D97-AF65-F5344CB8AC3E}">
        <p14:creationId xmlns:p14="http://schemas.microsoft.com/office/powerpoint/2010/main" val="12697746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dirty="0"/>
          </a:p>
          <a:p>
            <a:pPr marL="0" indent="0">
              <a:buNone/>
            </a:pPr>
            <a:r>
              <a:rPr lang="en-US" dirty="0" smtClean="0"/>
              <a:t>…A </a:t>
            </a:r>
            <a:r>
              <a:rPr lang="en-US" dirty="0"/>
              <a:t>military man in authority must not execute men. If </a:t>
            </a:r>
            <a:br>
              <a:rPr lang="en-US" dirty="0"/>
            </a:br>
            <a:r>
              <a:rPr lang="en-US" dirty="0"/>
              <a:t>he is ordered, he must not carry it out. Nor must he take military oath. If he refuses, he shall be rejected. </a:t>
            </a:r>
            <a:r>
              <a:rPr lang="en-US" dirty="0" smtClean="0"/>
              <a:t>If </a:t>
            </a:r>
            <a:r>
              <a:rPr lang="en-US" dirty="0"/>
              <a:t>someone is a military governor, a or the ruler of a city who wears the purple, he shall cease or he shall be rejected. </a:t>
            </a:r>
            <a:r>
              <a:rPr lang="en-US" dirty="0" smtClean="0"/>
              <a:t>The </a:t>
            </a:r>
            <a:r>
              <a:rPr lang="en-US" dirty="0"/>
              <a:t>catechumen or faithful who wants to become a soldier is to be rejected, for he has despised God</a:t>
            </a:r>
            <a:r>
              <a:rPr lang="en-US" dirty="0" smtClean="0"/>
              <a:t>. </a:t>
            </a:r>
            <a:r>
              <a:rPr lang="en-US" sz="1200" dirty="0" smtClean="0"/>
              <a:t>(Apostolic Constitution of Hippolytus)</a:t>
            </a:r>
            <a:endParaRPr lang="en-US" sz="1200" dirty="0"/>
          </a:p>
          <a:p>
            <a:endParaRPr lang="en-US" dirty="0"/>
          </a:p>
        </p:txBody>
      </p:sp>
      <p:sp>
        <p:nvSpPr>
          <p:cNvPr id="3" name="Title 2"/>
          <p:cNvSpPr>
            <a:spLocks noGrp="1"/>
          </p:cNvSpPr>
          <p:nvPr>
            <p:ph type="title"/>
          </p:nvPr>
        </p:nvSpPr>
        <p:spPr/>
        <p:txBody>
          <a:bodyPr/>
          <a:lstStyle/>
          <a:p>
            <a:r>
              <a:rPr lang="en-US" dirty="0" smtClean="0"/>
              <a:t>Unlawful Professions</a:t>
            </a:r>
            <a:endParaRPr lang="en-US" dirty="0"/>
          </a:p>
        </p:txBody>
      </p:sp>
    </p:spTree>
    <p:extLst>
      <p:ext uri="{BB962C8B-B14F-4D97-AF65-F5344CB8AC3E}">
        <p14:creationId xmlns:p14="http://schemas.microsoft.com/office/powerpoint/2010/main" val="33040788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heel(1)">
                                      <p:cBhvr>
                                        <p:cTn id="7"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9467" y="192415"/>
            <a:ext cx="3422483" cy="512127"/>
          </a:xfrm>
        </p:spPr>
        <p:txBody>
          <a:bodyPr/>
          <a:lstStyle/>
          <a:p>
            <a:r>
              <a:rPr lang="en-US" dirty="0" smtClean="0"/>
              <a:t>Modesty</a:t>
            </a:r>
            <a:endParaRPr lang="en-US" dirty="0"/>
          </a:p>
        </p:txBody>
      </p:sp>
      <p:sp>
        <p:nvSpPr>
          <p:cNvPr id="3" name="Content Placeholder 2"/>
          <p:cNvSpPr>
            <a:spLocks noGrp="1"/>
          </p:cNvSpPr>
          <p:nvPr>
            <p:ph idx="1"/>
          </p:nvPr>
        </p:nvSpPr>
        <p:spPr>
          <a:xfrm>
            <a:off x="217321" y="192415"/>
            <a:ext cx="4116667" cy="6490807"/>
          </a:xfrm>
        </p:spPr>
        <p:txBody>
          <a:bodyPr>
            <a:normAutofit fontScale="92500"/>
          </a:bodyPr>
          <a:lstStyle/>
          <a:p>
            <a:pPr marL="0" indent="0">
              <a:buNone/>
            </a:pPr>
            <a:r>
              <a:rPr lang="en-US" dirty="0"/>
              <a:t>For these </a:t>
            </a:r>
            <a:r>
              <a:rPr lang="en-US" dirty="0" smtClean="0"/>
              <a:t>worthless and see- through materials </a:t>
            </a:r>
            <a:r>
              <a:rPr lang="en-US" dirty="0"/>
              <a:t>are the proof of a weak mind, covering as they do the shame of the body with a slender veil. For luxurious clothing, which cannot conceal the shape of the body, is no </a:t>
            </a:r>
            <a:r>
              <a:rPr lang="en-US" dirty="0" smtClean="0"/>
              <a:t>more </a:t>
            </a:r>
            <a:r>
              <a:rPr lang="en-US" dirty="0"/>
              <a:t>a covering. For such clothing, falling close to the body, takes its form more easily, and adhering as it were to the flesh, receives its shape, and marks out the woman's figure, so that the whole make of the body is visible to spectators, though not seeing the body itself. </a:t>
            </a:r>
            <a:r>
              <a:rPr lang="en-US" sz="1300" dirty="0" smtClean="0"/>
              <a:t>(</a:t>
            </a:r>
            <a:r>
              <a:rPr lang="en-US" sz="1400" dirty="0" smtClean="0"/>
              <a:t>Clement </a:t>
            </a:r>
            <a:r>
              <a:rPr lang="en-US" sz="1400" dirty="0"/>
              <a:t>of Alexandria (A.D. 195) Ante-Nicene Fathers vol.2 pg.265</a:t>
            </a:r>
          </a:p>
          <a:p>
            <a:endParaRPr lang="en-US" dirty="0"/>
          </a:p>
        </p:txBody>
      </p:sp>
      <p:sp>
        <p:nvSpPr>
          <p:cNvPr id="4" name="Text Placeholder 3"/>
          <p:cNvSpPr>
            <a:spLocks noGrp="1"/>
          </p:cNvSpPr>
          <p:nvPr>
            <p:ph type="body" sz="half" idx="2"/>
          </p:nvPr>
        </p:nvSpPr>
        <p:spPr/>
        <p:txBody>
          <a:bodyPr/>
          <a:lstStyle/>
          <a:p>
            <a:endParaRPr lang="en-US" dirty="0"/>
          </a:p>
        </p:txBody>
      </p:sp>
      <p:pic>
        <p:nvPicPr>
          <p:cNvPr id="5" name="Picture 4"/>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4708310" y="820972"/>
            <a:ext cx="4086273" cy="5484287"/>
          </a:xfrm>
          <a:prstGeom prst="rect">
            <a:avLst/>
          </a:prstGeom>
          <a:noFill/>
          <a:ln>
            <a:noFill/>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158735740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1892" y="213540"/>
            <a:ext cx="3422483" cy="691715"/>
          </a:xfrm>
        </p:spPr>
        <p:txBody>
          <a:bodyPr/>
          <a:lstStyle/>
          <a:p>
            <a:r>
              <a:rPr lang="en-US" dirty="0" smtClean="0"/>
              <a:t>Modesty</a:t>
            </a:r>
            <a:endParaRPr lang="en-US" dirty="0"/>
          </a:p>
        </p:txBody>
      </p:sp>
      <p:sp>
        <p:nvSpPr>
          <p:cNvPr id="3" name="Content Placeholder 2"/>
          <p:cNvSpPr>
            <a:spLocks noGrp="1"/>
          </p:cNvSpPr>
          <p:nvPr>
            <p:ph idx="1"/>
          </p:nvPr>
        </p:nvSpPr>
        <p:spPr>
          <a:xfrm>
            <a:off x="128293" y="213540"/>
            <a:ext cx="4680376" cy="6482511"/>
          </a:xfrm>
        </p:spPr>
        <p:txBody>
          <a:bodyPr>
            <a:normAutofit fontScale="92500" lnSpcReduction="20000"/>
          </a:bodyPr>
          <a:lstStyle/>
          <a:p>
            <a:pPr marL="0" indent="0">
              <a:buNone/>
            </a:pPr>
            <a:r>
              <a:rPr lang="en-US" dirty="0"/>
              <a:t>“Let women,” said he, “adorn themselves with </a:t>
            </a:r>
            <a:r>
              <a:rPr lang="en-US" dirty="0" err="1" smtClean="0"/>
              <a:t>shamefacednes</a:t>
            </a:r>
            <a:r>
              <a:rPr lang="en-US" dirty="0" smtClean="0"/>
              <a:t> </a:t>
            </a:r>
            <a:r>
              <a:rPr lang="en-US" dirty="0"/>
              <a:t>and sobriety, not with broidered hair, nor gold, nor pearls, nor costly array, but as becomes women professing chastity, with a good conversation.” Also Peter consents to these same precepts, and says, “Let there be in the woman not the outward adorning of array, or gold, or apparel, but the adorning of the heart.” </a:t>
            </a:r>
            <a:endParaRPr lang="en-US" dirty="0" smtClean="0"/>
          </a:p>
          <a:p>
            <a:pPr marL="0" indent="0">
              <a:buNone/>
            </a:pPr>
            <a:r>
              <a:rPr lang="en-US" dirty="0" smtClean="0"/>
              <a:t>….you </a:t>
            </a:r>
            <a:r>
              <a:rPr lang="en-US" dirty="0"/>
              <a:t>cannot be excused on the pretense that you are chaste and modest in mind. Your shameful dress and immodest ornament accuse you; nor can you be counted now among Christ’s maidens and virgins, since you live in such a manner as to make yourselves objects of desire. Cyprian </a:t>
            </a:r>
            <a:r>
              <a:rPr lang="en-US" sz="1700" dirty="0"/>
              <a:t>(A.D. 250) Ante-Nicene Fathers vol.5 pg.</a:t>
            </a:r>
            <a:r>
              <a:rPr lang="en-US" sz="1700" dirty="0" smtClean="0"/>
              <a:t>432) </a:t>
            </a:r>
            <a:endParaRPr lang="en-US" sz="1700" dirty="0"/>
          </a:p>
        </p:txBody>
      </p:sp>
      <p:sp>
        <p:nvSpPr>
          <p:cNvPr id="4" name="Text Placeholder 3"/>
          <p:cNvSpPr>
            <a:spLocks noGrp="1"/>
          </p:cNvSpPr>
          <p:nvPr>
            <p:ph type="body" sz="half" idx="2"/>
          </p:nvPr>
        </p:nvSpPr>
        <p:spPr/>
        <p:txBody>
          <a:bodyPr/>
          <a:lstStyle/>
          <a:p>
            <a:endParaRPr lang="en-US" dirty="0"/>
          </a:p>
        </p:txBody>
      </p:sp>
      <p:pic>
        <p:nvPicPr>
          <p:cNvPr id="5" name="Picture 4"/>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4808669" y="905255"/>
            <a:ext cx="4225706" cy="5790796"/>
          </a:xfrm>
          <a:prstGeom prst="rect">
            <a:avLst/>
          </a:prstGeom>
          <a:noFill/>
          <a:ln>
            <a:noFill/>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27464356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8668" y="-181819"/>
            <a:ext cx="4228091" cy="1886921"/>
          </a:xfrm>
        </p:spPr>
        <p:txBody>
          <a:bodyPr/>
          <a:lstStyle/>
          <a:p>
            <a:r>
              <a:rPr lang="en-US" b="1" dirty="0"/>
              <a:t>Theology of Martyrdom</a:t>
            </a:r>
            <a:r>
              <a:rPr lang="en-US" dirty="0"/>
              <a:t/>
            </a:r>
            <a:br>
              <a:rPr lang="en-US" dirty="0"/>
            </a:br>
            <a:endParaRPr lang="en-US" dirty="0"/>
          </a:p>
        </p:txBody>
      </p:sp>
      <p:sp>
        <p:nvSpPr>
          <p:cNvPr id="3" name="Content Placeholder 2"/>
          <p:cNvSpPr>
            <a:spLocks noGrp="1"/>
          </p:cNvSpPr>
          <p:nvPr>
            <p:ph idx="1"/>
          </p:nvPr>
        </p:nvSpPr>
        <p:spPr>
          <a:xfrm>
            <a:off x="1" y="218071"/>
            <a:ext cx="4808668" cy="6516463"/>
          </a:xfrm>
        </p:spPr>
        <p:txBody>
          <a:bodyPr>
            <a:normAutofit/>
          </a:bodyPr>
          <a:lstStyle/>
          <a:p>
            <a:pPr marL="0" indent="0">
              <a:buNone/>
            </a:pPr>
            <a:r>
              <a:rPr lang="en-US" dirty="0"/>
              <a:t> </a:t>
            </a:r>
            <a:r>
              <a:rPr lang="en-US" dirty="0" smtClean="0"/>
              <a:t>”It's </a:t>
            </a:r>
            <a:r>
              <a:rPr lang="en-US" dirty="0"/>
              <a:t>a beautiful thing to God when a Christian does battle with pain. When he faces threats, punishments and tortures by mocking death and treading underfoot the horror of the executioner; when he raises up his freedom in Christ as a standard before kings and princes; when he yields to God alone, and—triumphant and victorious—he tramples upon the very man who has pronounced the sentence upon him … God finds all these things beautiful</a:t>
            </a:r>
            <a:r>
              <a:rPr lang="en-US" dirty="0" smtClean="0"/>
              <a:t>.” </a:t>
            </a:r>
            <a:r>
              <a:rPr lang="en-US" dirty="0"/>
              <a:t>(The </a:t>
            </a:r>
            <a:r>
              <a:rPr lang="en-US" dirty="0" err="1"/>
              <a:t>Octavius</a:t>
            </a:r>
            <a:r>
              <a:rPr lang="en-US" dirty="0"/>
              <a:t> 37</a:t>
            </a:r>
            <a:r>
              <a:rPr lang="en-US" dirty="0" smtClean="0"/>
              <a:t>)</a:t>
            </a:r>
            <a:endParaRPr lang="en-US" dirty="0"/>
          </a:p>
          <a:p>
            <a:endParaRPr lang="en-US" dirty="0"/>
          </a:p>
        </p:txBody>
      </p:sp>
      <p:sp>
        <p:nvSpPr>
          <p:cNvPr id="4" name="Text Placeholder 3"/>
          <p:cNvSpPr>
            <a:spLocks noGrp="1"/>
          </p:cNvSpPr>
          <p:nvPr>
            <p:ph type="body" sz="half" idx="2"/>
          </p:nvPr>
        </p:nvSpPr>
        <p:spPr/>
        <p:txBody>
          <a:bodyPr/>
          <a:lstStyle/>
          <a:p>
            <a:endParaRPr lang="en-US" dirty="0"/>
          </a:p>
        </p:txBody>
      </p:sp>
      <p:pic>
        <p:nvPicPr>
          <p:cNvPr id="5" name="Picture 4"/>
          <p:cNvPicPr>
            <a:picLocks noChangeAspect="1"/>
          </p:cNvPicPr>
          <p:nvPr/>
        </p:nvPicPr>
        <p:blipFill>
          <a:blip r:embed="rId2"/>
          <a:stretch>
            <a:fillRect/>
          </a:stretch>
        </p:blipFill>
        <p:spPr>
          <a:xfrm>
            <a:off x="4884022" y="3462707"/>
            <a:ext cx="4259977" cy="2545169"/>
          </a:xfrm>
          <a:prstGeom prst="rect">
            <a:avLst/>
          </a:prstGeom>
        </p:spPr>
      </p:pic>
    </p:spTree>
    <p:extLst>
      <p:ext uri="{BB962C8B-B14F-4D97-AF65-F5344CB8AC3E}">
        <p14:creationId xmlns:p14="http://schemas.microsoft.com/office/powerpoint/2010/main" val="7940575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328" y="210880"/>
            <a:ext cx="4887919" cy="1054250"/>
          </a:xfrm>
        </p:spPr>
        <p:txBody>
          <a:bodyPr/>
          <a:lstStyle/>
          <a:p>
            <a:r>
              <a:rPr lang="en-US" dirty="0" smtClean="0"/>
              <a:t>Sharing Life!</a:t>
            </a:r>
            <a:endParaRPr lang="en-US" dirty="0"/>
          </a:p>
        </p:txBody>
      </p:sp>
      <p:sp>
        <p:nvSpPr>
          <p:cNvPr id="5" name="TextBox 4"/>
          <p:cNvSpPr txBox="1"/>
          <p:nvPr/>
        </p:nvSpPr>
        <p:spPr>
          <a:xfrm>
            <a:off x="102633" y="2321811"/>
            <a:ext cx="9041367" cy="4062651"/>
          </a:xfrm>
          <a:prstGeom prst="rect">
            <a:avLst/>
          </a:prstGeom>
          <a:noFill/>
        </p:spPr>
        <p:txBody>
          <a:bodyPr wrap="square" rtlCol="0">
            <a:spAutoFit/>
          </a:bodyPr>
          <a:lstStyle/>
          <a:p>
            <a:r>
              <a:rPr lang="en-US" sz="2400" dirty="0" smtClean="0"/>
              <a:t>“You </a:t>
            </a:r>
            <a:r>
              <a:rPr lang="en-US" sz="2400" dirty="0"/>
              <a:t>shall communicate in all things with your neighbor; you shall not call things your own; for if you are partakers in common of things which are incorruptible, how much more [should you be] of those things which are corruptible</a:t>
            </a:r>
            <a:r>
              <a:rPr lang="en-US" sz="2400" dirty="0" smtClean="0"/>
              <a:t>!”</a:t>
            </a:r>
            <a:r>
              <a:rPr lang="en-US" sz="2400" dirty="0"/>
              <a:t> </a:t>
            </a:r>
            <a:r>
              <a:rPr lang="en-US" sz="2400" i="1" dirty="0"/>
              <a:t>Barnabas (A.D. 70-130) ch.</a:t>
            </a:r>
            <a:r>
              <a:rPr lang="en-US" sz="2400" i="1" dirty="0" smtClean="0"/>
              <a:t>19</a:t>
            </a:r>
          </a:p>
          <a:p>
            <a:endParaRPr lang="en-US" sz="2400" dirty="0"/>
          </a:p>
          <a:p>
            <a:r>
              <a:rPr lang="en-US" sz="2400" dirty="0" smtClean="0"/>
              <a:t>“Do </a:t>
            </a:r>
            <a:r>
              <a:rPr lang="en-US" sz="2400" dirty="0"/>
              <a:t>not turn away from him who is in want; rather, share all things with your brother, and do not say that they are your own. For if you are partakers in that which is immortal, how much more in things which are mortal</a:t>
            </a:r>
            <a:r>
              <a:rPr lang="en-US" sz="2400" dirty="0" smtClean="0"/>
              <a:t>?”</a:t>
            </a:r>
            <a:r>
              <a:rPr lang="en-US" sz="2400" dirty="0"/>
              <a:t> </a:t>
            </a:r>
            <a:r>
              <a:rPr lang="en-US" sz="2400" i="1" dirty="0"/>
              <a:t>Didache (A.D. 80-140) ch.</a:t>
            </a:r>
            <a:r>
              <a:rPr lang="en-US" sz="2400" i="1" dirty="0" smtClean="0"/>
              <a:t>4</a:t>
            </a:r>
          </a:p>
          <a:p>
            <a:endParaRPr lang="en-US" dirty="0"/>
          </a:p>
        </p:txBody>
      </p:sp>
      <p:pic>
        <p:nvPicPr>
          <p:cNvPr id="3" name="Picture 2" descr="200318858-0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33333">
            <a:off x="7460554" y="222998"/>
            <a:ext cx="1072007" cy="1895574"/>
          </a:xfrm>
          <a:prstGeom prst="rect">
            <a:avLst/>
          </a:prstGeom>
        </p:spPr>
      </p:pic>
    </p:spTree>
    <p:extLst>
      <p:ext uri="{BB962C8B-B14F-4D97-AF65-F5344CB8AC3E}">
        <p14:creationId xmlns:p14="http://schemas.microsoft.com/office/powerpoint/2010/main" val="38396955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293" y="333438"/>
            <a:ext cx="4451726" cy="5755423"/>
          </a:xfrm>
          <a:prstGeom prst="rect">
            <a:avLst/>
          </a:prstGeom>
        </p:spPr>
        <p:txBody>
          <a:bodyPr wrap="square">
            <a:spAutoFit/>
          </a:bodyPr>
          <a:lstStyle/>
          <a:p>
            <a:r>
              <a:rPr lang="en-US" sz="2800" dirty="0" smtClean="0"/>
              <a:t>“Toil </a:t>
            </a:r>
            <a:r>
              <a:rPr lang="en-US" sz="2800" dirty="0"/>
              <a:t>together one with another, struggle together, run together, suffer together, lie down together, rise up together, as God's stewards and assessors and ministers</a:t>
            </a:r>
            <a:r>
              <a:rPr lang="en-US" sz="2800" dirty="0" smtClean="0"/>
              <a:t>.”</a:t>
            </a:r>
            <a:r>
              <a:rPr lang="en-US" sz="2800" dirty="0"/>
              <a:t> </a:t>
            </a:r>
            <a:r>
              <a:rPr lang="en-US" sz="1600" i="1" dirty="0"/>
              <a:t>Ignatius: to Polycarp (A.D. 35-105) ch.6</a:t>
            </a:r>
          </a:p>
          <a:p>
            <a:endParaRPr lang="en-US" sz="2800" dirty="0"/>
          </a:p>
          <a:p>
            <a:r>
              <a:rPr lang="en-US" sz="2800" dirty="0" smtClean="0"/>
              <a:t>“They </a:t>
            </a:r>
            <a:r>
              <a:rPr lang="en-US" sz="2800" dirty="0"/>
              <a:t>have their meals in common, but not their wives</a:t>
            </a:r>
            <a:r>
              <a:rPr lang="en-US" sz="2800" dirty="0" smtClean="0"/>
              <a:t>.”</a:t>
            </a:r>
          </a:p>
          <a:p>
            <a:r>
              <a:rPr lang="en-US" sz="1600" dirty="0"/>
              <a:t> </a:t>
            </a:r>
            <a:r>
              <a:rPr lang="en-US" sz="1600" i="1" dirty="0"/>
              <a:t>Letter to </a:t>
            </a:r>
            <a:r>
              <a:rPr lang="en-US" sz="1600" i="1" dirty="0" err="1"/>
              <a:t>Diognetus</a:t>
            </a:r>
            <a:r>
              <a:rPr lang="en-US" sz="1600" i="1" dirty="0"/>
              <a:t> (A.D. 125-200) ch.5</a:t>
            </a:r>
          </a:p>
        </p:txBody>
      </p:sp>
      <p:pic>
        <p:nvPicPr>
          <p:cNvPr id="3" name="Picture 2"/>
          <p:cNvPicPr>
            <a:picLocks noChangeAspect="1"/>
          </p:cNvPicPr>
          <p:nvPr/>
        </p:nvPicPr>
        <p:blipFill>
          <a:blip r:embed="rId2"/>
          <a:stretch>
            <a:fillRect/>
          </a:stretch>
        </p:blipFill>
        <p:spPr>
          <a:xfrm>
            <a:off x="4952064" y="0"/>
            <a:ext cx="4353637" cy="6529291"/>
          </a:xfrm>
          <a:prstGeom prst="rect">
            <a:avLst/>
          </a:prstGeom>
        </p:spPr>
      </p:pic>
    </p:spTree>
    <p:extLst>
      <p:ext uri="{BB962C8B-B14F-4D97-AF65-F5344CB8AC3E}">
        <p14:creationId xmlns:p14="http://schemas.microsoft.com/office/powerpoint/2010/main" val="29475121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3951" y="2248347"/>
            <a:ext cx="8290802" cy="4511842"/>
          </a:xfrm>
        </p:spPr>
        <p:txBody>
          <a:bodyPr>
            <a:normAutofit/>
          </a:bodyPr>
          <a:lstStyle/>
          <a:p>
            <a:pPr marL="0" indent="0">
              <a:buNone/>
            </a:pPr>
            <a:r>
              <a:rPr lang="en-US" dirty="0" smtClean="0"/>
              <a:t>“You </a:t>
            </a:r>
            <a:r>
              <a:rPr lang="en-US" dirty="0"/>
              <a:t>say that we are a most shameful throng and that we are </a:t>
            </a:r>
            <a:r>
              <a:rPr lang="en-US" dirty="0" smtClean="0"/>
              <a:t>utterly </a:t>
            </a:r>
            <a:r>
              <a:rPr lang="en-US" dirty="0"/>
              <a:t>steeped in Luxury, wickedness, and depravity. We will not deny that this is true of some who </a:t>
            </a:r>
            <a:r>
              <a:rPr lang="en-US" i="1" u="sng" dirty="0"/>
              <a:t>profess</a:t>
            </a:r>
            <a:r>
              <a:rPr lang="en-US" dirty="0"/>
              <a:t> to be Christians. Even the healthiest and purest body usually has a mole, a wart, or freckles on it. Even the sky itself is not perfectly clear so as not to be flecked with some wispy cloud. However, any person who conduct themselves in </a:t>
            </a:r>
            <a:r>
              <a:rPr lang="en-US" dirty="0" err="1" smtClean="0"/>
              <a:t>th</a:t>
            </a:r>
            <a:r>
              <a:rPr lang="en-US" dirty="0" smtClean="0"/>
              <a:t> </a:t>
            </a:r>
            <a:r>
              <a:rPr lang="en-US" dirty="0"/>
              <a:t>way you have described do not assemble with us. Neither do they belong to our communion. By their delinquency, they become </a:t>
            </a:r>
            <a:r>
              <a:rPr lang="en-US" dirty="0" smtClean="0"/>
              <a:t>yours </a:t>
            </a:r>
            <a:r>
              <a:rPr lang="en-US" dirty="0"/>
              <a:t>once more. You have no right to call those Christians to whom we Christians ourselves deny that name</a:t>
            </a:r>
            <a:r>
              <a:rPr lang="en-US" dirty="0" smtClean="0"/>
              <a:t>.” </a:t>
            </a:r>
            <a:r>
              <a:rPr lang="en-US" dirty="0"/>
              <a:t>(Tertullian)  </a:t>
            </a:r>
          </a:p>
          <a:p>
            <a:endParaRPr lang="en-US" dirty="0"/>
          </a:p>
          <a:p>
            <a:endParaRPr lang="en-US" dirty="0"/>
          </a:p>
        </p:txBody>
      </p:sp>
      <p:sp>
        <p:nvSpPr>
          <p:cNvPr id="3" name="Title 2"/>
          <p:cNvSpPr>
            <a:spLocks noGrp="1"/>
          </p:cNvSpPr>
          <p:nvPr>
            <p:ph type="title"/>
          </p:nvPr>
        </p:nvSpPr>
        <p:spPr/>
        <p:txBody>
          <a:bodyPr/>
          <a:lstStyle/>
          <a:p>
            <a:r>
              <a:rPr lang="en-US" b="1" dirty="0"/>
              <a:t>A Disciplined Church</a:t>
            </a:r>
            <a:endParaRPr lang="en-US" dirty="0"/>
          </a:p>
        </p:txBody>
      </p:sp>
    </p:spTree>
    <p:extLst>
      <p:ext uri="{BB962C8B-B14F-4D97-AF65-F5344CB8AC3E}">
        <p14:creationId xmlns:p14="http://schemas.microsoft.com/office/powerpoint/2010/main" val="32599089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ROGER BANNISTER </a:t>
            </a:r>
            <a:endParaRPr lang="en-US" dirty="0"/>
          </a:p>
        </p:txBody>
      </p:sp>
      <p:pic>
        <p:nvPicPr>
          <p:cNvPr id="5" name="Picture Placeholder 4" descr="roger-bannister color.jpg"/>
          <p:cNvPicPr>
            <a:picLocks noGrp="1" noChangeAspect="1"/>
          </p:cNvPicPr>
          <p:nvPr>
            <p:ph type="pic" idx="1"/>
          </p:nvPr>
        </p:nvPicPr>
        <p:blipFill>
          <a:blip r:embed="rId2">
            <a:extLst>
              <a:ext uri="{28A0092B-C50C-407E-A947-70E740481C1C}">
                <a14:useLocalDpi xmlns:a14="http://schemas.microsoft.com/office/drawing/2010/main" val="0"/>
              </a:ext>
            </a:extLst>
          </a:blip>
          <a:srcRect t="1964" b="1964"/>
          <a:stretch>
            <a:fillRect/>
          </a:stretch>
        </p:blipFill>
        <p:spPr>
          <a:xfrm rot="240000">
            <a:off x="1004046" y="727574"/>
            <a:ext cx="7258668" cy="5472747"/>
          </a:xfrm>
        </p:spPr>
      </p:pic>
      <p:sp>
        <p:nvSpPr>
          <p:cNvPr id="4" name="Text Placeholder 3"/>
          <p:cNvSpPr>
            <a:spLocks noGrp="1"/>
          </p:cNvSpPr>
          <p:nvPr>
            <p:ph type="body" sz="half" idx="2"/>
          </p:nvPr>
        </p:nvSpPr>
        <p:spPr/>
        <p:txBody>
          <a:bodyPr/>
          <a:lstStyle/>
          <a:p>
            <a:endParaRPr lang="en-US"/>
          </a:p>
        </p:txBody>
      </p:sp>
      <p:sp>
        <p:nvSpPr>
          <p:cNvPr id="6" name="TextBox 5"/>
          <p:cNvSpPr txBox="1"/>
          <p:nvPr/>
        </p:nvSpPr>
        <p:spPr>
          <a:xfrm>
            <a:off x="3768711" y="6330986"/>
            <a:ext cx="1819879" cy="369332"/>
          </a:xfrm>
          <a:prstGeom prst="rect">
            <a:avLst/>
          </a:prstGeom>
          <a:noFill/>
        </p:spPr>
        <p:txBody>
          <a:bodyPr wrap="none" rtlCol="0">
            <a:spAutoFit/>
          </a:bodyPr>
          <a:lstStyle/>
          <a:p>
            <a:r>
              <a:rPr lang="en-US" dirty="0" smtClean="0">
                <a:cs typeface="American Typewriter"/>
              </a:rPr>
              <a:t>Roger Bannister</a:t>
            </a:r>
            <a:endParaRPr lang="en-US" dirty="0">
              <a:cs typeface="American Typewriter"/>
            </a:endParaRPr>
          </a:p>
        </p:txBody>
      </p:sp>
      <p:sp>
        <p:nvSpPr>
          <p:cNvPr id="3" name="Freeform 2"/>
          <p:cNvSpPr/>
          <p:nvPr/>
        </p:nvSpPr>
        <p:spPr>
          <a:xfrm>
            <a:off x="2418923" y="3392113"/>
            <a:ext cx="1085502" cy="2171112"/>
          </a:xfrm>
          <a:custGeom>
            <a:avLst/>
            <a:gdLst>
              <a:gd name="connsiteX0" fmla="*/ 0 w 1085502"/>
              <a:gd name="connsiteY0" fmla="*/ 54278 h 2171112"/>
              <a:gd name="connsiteX1" fmla="*/ 434201 w 1085502"/>
              <a:gd name="connsiteY1" fmla="*/ 0 h 2171112"/>
              <a:gd name="connsiteX2" fmla="*/ 803272 w 1085502"/>
              <a:gd name="connsiteY2" fmla="*/ 727322 h 2171112"/>
              <a:gd name="connsiteX3" fmla="*/ 824982 w 1085502"/>
              <a:gd name="connsiteY3" fmla="*/ 1194112 h 2171112"/>
              <a:gd name="connsiteX4" fmla="*/ 1085502 w 1085502"/>
              <a:gd name="connsiteY4" fmla="*/ 2019134 h 2171112"/>
              <a:gd name="connsiteX5" fmla="*/ 944387 w 1085502"/>
              <a:gd name="connsiteY5" fmla="*/ 2171112 h 2171112"/>
              <a:gd name="connsiteX6" fmla="*/ 488476 w 1085502"/>
              <a:gd name="connsiteY6" fmla="*/ 1183256 h 2171112"/>
              <a:gd name="connsiteX7" fmla="*/ 434201 w 1085502"/>
              <a:gd name="connsiteY7" fmla="*/ 770745 h 2171112"/>
              <a:gd name="connsiteX8" fmla="*/ 0 w 1085502"/>
              <a:gd name="connsiteY8" fmla="*/ 151978 h 2171112"/>
              <a:gd name="connsiteX9" fmla="*/ 0 w 1085502"/>
              <a:gd name="connsiteY9" fmla="*/ 54278 h 217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5502" h="2171112">
                <a:moveTo>
                  <a:pt x="0" y="54278"/>
                </a:moveTo>
                <a:lnTo>
                  <a:pt x="434201" y="0"/>
                </a:lnTo>
                <a:lnTo>
                  <a:pt x="803272" y="727322"/>
                </a:lnTo>
                <a:lnTo>
                  <a:pt x="824982" y="1194112"/>
                </a:lnTo>
                <a:lnTo>
                  <a:pt x="1085502" y="2019134"/>
                </a:lnTo>
                <a:lnTo>
                  <a:pt x="944387" y="2171112"/>
                </a:lnTo>
                <a:lnTo>
                  <a:pt x="488476" y="1183256"/>
                </a:lnTo>
                <a:lnTo>
                  <a:pt x="434201" y="770745"/>
                </a:lnTo>
                <a:lnTo>
                  <a:pt x="0" y="151978"/>
                </a:lnTo>
                <a:lnTo>
                  <a:pt x="0" y="54278"/>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2105874" y="3962279"/>
            <a:ext cx="683867" cy="434223"/>
          </a:xfrm>
          <a:custGeom>
            <a:avLst/>
            <a:gdLst>
              <a:gd name="connsiteX0" fmla="*/ 455911 w 683867"/>
              <a:gd name="connsiteY0" fmla="*/ 0 h 434223"/>
              <a:gd name="connsiteX1" fmla="*/ 217101 w 683867"/>
              <a:gd name="connsiteY1" fmla="*/ 32567 h 434223"/>
              <a:gd name="connsiteX2" fmla="*/ 32566 w 683867"/>
              <a:gd name="connsiteY2" fmla="*/ 10856 h 434223"/>
              <a:gd name="connsiteX3" fmla="*/ 0 w 683867"/>
              <a:gd name="connsiteY3" fmla="*/ 195400 h 434223"/>
              <a:gd name="connsiteX4" fmla="*/ 217101 w 683867"/>
              <a:gd name="connsiteY4" fmla="*/ 271389 h 434223"/>
              <a:gd name="connsiteX5" fmla="*/ 499332 w 683867"/>
              <a:gd name="connsiteY5" fmla="*/ 336523 h 434223"/>
              <a:gd name="connsiteX6" fmla="*/ 683867 w 683867"/>
              <a:gd name="connsiteY6" fmla="*/ 434223 h 434223"/>
              <a:gd name="connsiteX7" fmla="*/ 673012 w 683867"/>
              <a:gd name="connsiteY7" fmla="*/ 238823 h 434223"/>
              <a:gd name="connsiteX8" fmla="*/ 455911 w 683867"/>
              <a:gd name="connsiteY8" fmla="*/ 0 h 43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867" h="434223">
                <a:moveTo>
                  <a:pt x="455911" y="0"/>
                </a:moveTo>
                <a:lnTo>
                  <a:pt x="217101" y="32567"/>
                </a:lnTo>
                <a:lnTo>
                  <a:pt x="32566" y="10856"/>
                </a:lnTo>
                <a:lnTo>
                  <a:pt x="0" y="195400"/>
                </a:lnTo>
                <a:lnTo>
                  <a:pt x="217101" y="271389"/>
                </a:lnTo>
                <a:lnTo>
                  <a:pt x="499332" y="336523"/>
                </a:lnTo>
                <a:lnTo>
                  <a:pt x="683867" y="434223"/>
                </a:lnTo>
                <a:lnTo>
                  <a:pt x="673012" y="238823"/>
                </a:lnTo>
                <a:lnTo>
                  <a:pt x="455911" y="0"/>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09964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4579" y="186769"/>
            <a:ext cx="3422483" cy="745257"/>
          </a:xfrm>
        </p:spPr>
        <p:txBody>
          <a:bodyPr/>
          <a:lstStyle/>
          <a:p>
            <a:r>
              <a:rPr lang="en-US" dirty="0" smtClean="0"/>
              <a:t>Gnostic</a:t>
            </a:r>
            <a:endParaRPr lang="en-US" dirty="0"/>
          </a:p>
        </p:txBody>
      </p:sp>
      <p:sp>
        <p:nvSpPr>
          <p:cNvPr id="3" name="Content Placeholder 2"/>
          <p:cNvSpPr>
            <a:spLocks noGrp="1"/>
          </p:cNvSpPr>
          <p:nvPr>
            <p:ph idx="1"/>
          </p:nvPr>
        </p:nvSpPr>
        <p:spPr>
          <a:xfrm>
            <a:off x="-89803" y="0"/>
            <a:ext cx="4898472" cy="6858000"/>
          </a:xfrm>
        </p:spPr>
        <p:txBody>
          <a:bodyPr>
            <a:normAutofit/>
          </a:bodyPr>
          <a:lstStyle/>
          <a:p>
            <a:r>
              <a:rPr lang="en-US" b="1" dirty="0"/>
              <a:t>Is there some comparison of Gnosticism to Modern American Evangelicalism? </a:t>
            </a:r>
            <a:r>
              <a:rPr lang="en-US" dirty="0"/>
              <a:t> </a:t>
            </a:r>
          </a:p>
          <a:p>
            <a:r>
              <a:rPr lang="en-US" dirty="0"/>
              <a:t>Christianity isn’t a Religion </a:t>
            </a:r>
            <a:r>
              <a:rPr lang="en-US" dirty="0" smtClean="0"/>
              <a:t>or a way of life-- </a:t>
            </a:r>
            <a:r>
              <a:rPr lang="en-US" dirty="0"/>
              <a:t>it’s a secret </a:t>
            </a:r>
            <a:r>
              <a:rPr lang="en-US" dirty="0" smtClean="0"/>
              <a:t>Relationship.</a:t>
            </a:r>
            <a:endParaRPr lang="en-US" dirty="0"/>
          </a:p>
          <a:p>
            <a:r>
              <a:rPr lang="en-US" dirty="0" smtClean="0"/>
              <a:t>Salvation </a:t>
            </a:r>
            <a:r>
              <a:rPr lang="en-US" dirty="0"/>
              <a:t>Means Going to Heaven When You Die</a:t>
            </a:r>
          </a:p>
          <a:p>
            <a:r>
              <a:rPr lang="en-US" dirty="0" smtClean="0"/>
              <a:t>The </a:t>
            </a:r>
            <a:r>
              <a:rPr lang="en-US" dirty="0"/>
              <a:t>Material World isn’t Important</a:t>
            </a:r>
          </a:p>
          <a:p>
            <a:r>
              <a:rPr lang="en-US" dirty="0" smtClean="0"/>
              <a:t>Organized </a:t>
            </a:r>
            <a:r>
              <a:rPr lang="en-US" dirty="0"/>
              <a:t>Religion is Bad</a:t>
            </a:r>
          </a:p>
          <a:p>
            <a:r>
              <a:rPr lang="en-US" dirty="0" smtClean="0"/>
              <a:t>Jesus</a:t>
            </a:r>
            <a:r>
              <a:rPr lang="en-US" dirty="0"/>
              <a:t>’ Kingdom has no use for this World</a:t>
            </a:r>
          </a:p>
          <a:p>
            <a:r>
              <a:rPr lang="en-US" dirty="0" smtClean="0"/>
              <a:t>Knowledge </a:t>
            </a:r>
            <a:r>
              <a:rPr lang="en-US" dirty="0"/>
              <a:t>saves</a:t>
            </a:r>
          </a:p>
          <a:p>
            <a:r>
              <a:rPr lang="en-US" dirty="0" smtClean="0"/>
              <a:t>God </a:t>
            </a:r>
            <a:r>
              <a:rPr lang="en-US" dirty="0"/>
              <a:t>Doesn’t Work Through physical things</a:t>
            </a:r>
          </a:p>
          <a:p>
            <a:endParaRPr lang="en-US" dirty="0"/>
          </a:p>
        </p:txBody>
      </p:sp>
      <p:sp>
        <p:nvSpPr>
          <p:cNvPr id="4" name="Text Placeholder 3"/>
          <p:cNvSpPr>
            <a:spLocks noGrp="1"/>
          </p:cNvSpPr>
          <p:nvPr>
            <p:ph type="body" sz="half" idx="2"/>
          </p:nvPr>
        </p:nvSpPr>
        <p:spPr>
          <a:xfrm>
            <a:off x="4808669" y="1154492"/>
            <a:ext cx="3637636" cy="5580042"/>
          </a:xfrm>
        </p:spPr>
        <p:txBody>
          <a:bodyPr>
            <a:normAutofit/>
          </a:bodyPr>
          <a:lstStyle/>
          <a:p>
            <a:r>
              <a:rPr lang="en-US" sz="2000" dirty="0" smtClean="0"/>
              <a:t>“Beloved</a:t>
            </a:r>
            <a:r>
              <a:rPr lang="en-US" sz="2000" dirty="0"/>
              <a:t>, believe not every spirit, but try the spirits whether they are of God: because many false prophets are gone out into the world. Hereby know ye the Spirit of God: Every spirit that </a:t>
            </a:r>
            <a:r>
              <a:rPr lang="en-US" sz="2000" dirty="0" err="1"/>
              <a:t>confesseth</a:t>
            </a:r>
            <a:r>
              <a:rPr lang="en-US" sz="2000" dirty="0"/>
              <a:t> that Jesus Christ is come in the flesh is of God</a:t>
            </a:r>
            <a:r>
              <a:rPr lang="en-US" sz="2000" dirty="0" smtClean="0"/>
              <a:t>: And </a:t>
            </a:r>
            <a:r>
              <a:rPr lang="en-US" sz="2000" dirty="0"/>
              <a:t>every spirit that </a:t>
            </a:r>
            <a:r>
              <a:rPr lang="en-US" sz="2000" dirty="0" err="1"/>
              <a:t>confesseth</a:t>
            </a:r>
            <a:r>
              <a:rPr lang="en-US" sz="2000" dirty="0"/>
              <a:t> not that Jesus Christ is come in the flesh is not of God: and this is that  spirit of antichrist, whereof ye have heard that it should come; and even now already is it in the world</a:t>
            </a:r>
            <a:r>
              <a:rPr lang="en-US" sz="2000" dirty="0" smtClean="0"/>
              <a:t>.” (1John 4:1-3) </a:t>
            </a:r>
            <a:endParaRPr lang="en-US" sz="2000" dirty="0"/>
          </a:p>
          <a:p>
            <a:endParaRPr lang="en-US" dirty="0"/>
          </a:p>
        </p:txBody>
      </p:sp>
    </p:spTree>
    <p:extLst>
      <p:ext uri="{BB962C8B-B14F-4D97-AF65-F5344CB8AC3E}">
        <p14:creationId xmlns:p14="http://schemas.microsoft.com/office/powerpoint/2010/main" val="1369970468"/>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7"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additive="base">
                                        <p:cTn id="2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additive="base">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 calcmode="lin" valueType="num">
                                      <p:cBhvr additive="base">
                                        <p:cTn id="4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 calcmode="lin" valueType="num">
                                      <p:cBhvr additive="base">
                                        <p:cTn id="5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additive="base">
                                        <p:cTn id="5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 calcmode="lin" valueType="num">
                                      <p:cBhvr additive="base">
                                        <p:cTn id="6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8738" y="172956"/>
            <a:ext cx="3938560" cy="1222359"/>
          </a:xfrm>
        </p:spPr>
        <p:txBody>
          <a:bodyPr/>
          <a:lstStyle/>
          <a:p>
            <a:r>
              <a:rPr lang="en-US" sz="4000" dirty="0" smtClean="0"/>
              <a:t>Diocletian</a:t>
            </a:r>
            <a:endParaRPr lang="en-US" sz="4000" dirty="0"/>
          </a:p>
        </p:txBody>
      </p:sp>
      <p:pic>
        <p:nvPicPr>
          <p:cNvPr id="5" name="Content Placeholder 4" descr="Diocletian.jpg"/>
          <p:cNvPicPr>
            <a:picLocks noGrp="1" noChangeAspect="1"/>
          </p:cNvPicPr>
          <p:nvPr>
            <p:ph idx="1"/>
          </p:nvPr>
        </p:nvPicPr>
        <p:blipFill>
          <a:blip r:embed="rId2">
            <a:extLst>
              <a:ext uri="{28A0092B-C50C-407E-A947-70E740481C1C}">
                <a14:useLocalDpi xmlns:a14="http://schemas.microsoft.com/office/drawing/2010/main" val="0"/>
              </a:ext>
            </a:extLst>
          </a:blip>
          <a:srcRect l="708" r="708"/>
          <a:stretch>
            <a:fillRect/>
          </a:stretch>
        </p:blipFill>
        <p:spPr>
          <a:xfrm>
            <a:off x="-1699800" y="-320692"/>
            <a:ext cx="7755175" cy="10486939"/>
          </a:xfrm>
        </p:spPr>
      </p:pic>
      <p:sp>
        <p:nvSpPr>
          <p:cNvPr id="4" name="Text Placeholder 3"/>
          <p:cNvSpPr>
            <a:spLocks noGrp="1"/>
          </p:cNvSpPr>
          <p:nvPr>
            <p:ph type="body" sz="half" idx="2"/>
          </p:nvPr>
        </p:nvSpPr>
        <p:spPr>
          <a:xfrm>
            <a:off x="6055375" y="2629674"/>
            <a:ext cx="3776482" cy="3465771"/>
          </a:xfrm>
        </p:spPr>
        <p:txBody>
          <a:bodyPr>
            <a:normAutofit/>
          </a:bodyPr>
          <a:lstStyle/>
          <a:p>
            <a:r>
              <a:rPr lang="en-US" sz="2800" dirty="0" smtClean="0"/>
              <a:t>Final empire-wide persecution in the early Church.</a:t>
            </a:r>
            <a:endParaRPr lang="en-US" sz="2800" dirty="0"/>
          </a:p>
        </p:txBody>
      </p:sp>
    </p:spTree>
    <p:extLst>
      <p:ext uri="{BB962C8B-B14F-4D97-AF65-F5344CB8AC3E}">
        <p14:creationId xmlns:p14="http://schemas.microsoft.com/office/powerpoint/2010/main" val="21434435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ly_church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466086"/>
          </a:xfrm>
          <a:prstGeom prst="rect">
            <a:avLst/>
          </a:prstGeom>
        </p:spPr>
      </p:pic>
    </p:spTree>
    <p:extLst>
      <p:ext uri="{BB962C8B-B14F-4D97-AF65-F5344CB8AC3E}">
        <p14:creationId xmlns:p14="http://schemas.microsoft.com/office/powerpoint/2010/main" val="17150525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Persecution by emperors Diocletian and Maximus, AD 3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23" y="-704726"/>
            <a:ext cx="9348922" cy="7596499"/>
          </a:xfrm>
          <a:prstGeom prst="rect">
            <a:avLst/>
          </a:prstGeom>
        </p:spPr>
      </p:pic>
    </p:spTree>
    <p:extLst>
      <p:ext uri="{BB962C8B-B14F-4D97-AF65-F5344CB8AC3E}">
        <p14:creationId xmlns:p14="http://schemas.microsoft.com/office/powerpoint/2010/main" val="40214809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5467" y="820482"/>
            <a:ext cx="3422483" cy="1050890"/>
          </a:xfrm>
        </p:spPr>
        <p:txBody>
          <a:bodyPr/>
          <a:lstStyle/>
          <a:p>
            <a:r>
              <a:rPr lang="en-US" sz="4400" dirty="0" smtClean="0"/>
              <a:t>Constantine</a:t>
            </a:r>
            <a:endParaRPr lang="en-US" sz="4400" dirty="0"/>
          </a:p>
        </p:txBody>
      </p:sp>
      <p:pic>
        <p:nvPicPr>
          <p:cNvPr id="5" name="Content Placeholder 4" descr="constantine.jpg"/>
          <p:cNvPicPr>
            <a:picLocks noGrp="1" noChangeAspect="1"/>
          </p:cNvPicPr>
          <p:nvPr>
            <p:ph idx="1"/>
          </p:nvPr>
        </p:nvPicPr>
        <p:blipFill>
          <a:blip r:embed="rId2">
            <a:extLst>
              <a:ext uri="{28A0092B-C50C-407E-A947-70E740481C1C}">
                <a14:useLocalDpi xmlns:a14="http://schemas.microsoft.com/office/drawing/2010/main" val="0"/>
              </a:ext>
            </a:extLst>
          </a:blip>
          <a:srcRect l="708" r="708"/>
          <a:stretch>
            <a:fillRect/>
          </a:stretch>
        </p:blipFill>
        <p:spPr>
          <a:xfrm>
            <a:off x="-243650" y="193699"/>
            <a:ext cx="5800818" cy="7844159"/>
          </a:xfrm>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5557169" y="2809263"/>
            <a:ext cx="3461746" cy="3018790"/>
          </a:xfrm>
          <a:prstGeom prst="rect">
            <a:avLst/>
          </a:prstGeom>
          <a:noFill/>
          <a:ln>
            <a:noFill/>
          </a:ln>
        </p:spPr>
      </p:pic>
    </p:spTree>
    <p:extLst>
      <p:ext uri="{BB962C8B-B14F-4D97-AF65-F5344CB8AC3E}">
        <p14:creationId xmlns:p14="http://schemas.microsoft.com/office/powerpoint/2010/main" val="4029808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17160"/>
            <a:ext cx="9144000" cy="8809239"/>
          </a:xfrm>
          <a:prstGeom prst="rect">
            <a:avLst/>
          </a:prstGeom>
        </p:spPr>
      </p:pic>
    </p:spTree>
    <p:extLst>
      <p:ext uri="{BB962C8B-B14F-4D97-AF65-F5344CB8AC3E}">
        <p14:creationId xmlns:p14="http://schemas.microsoft.com/office/powerpoint/2010/main" val="4829239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l_brid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28304774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5165284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804" y="-676617"/>
            <a:ext cx="9233804" cy="7806727"/>
          </a:xfrm>
          <a:prstGeom prst="rect">
            <a:avLst/>
          </a:prstGeom>
        </p:spPr>
      </p:pic>
    </p:spTree>
    <p:extLst>
      <p:ext uri="{BB962C8B-B14F-4D97-AF65-F5344CB8AC3E}">
        <p14:creationId xmlns:p14="http://schemas.microsoft.com/office/powerpoint/2010/main" val="10969895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16020" y="3726403"/>
            <a:ext cx="5549900" cy="3022600"/>
          </a:xfrm>
          <a:prstGeom prst="rect">
            <a:avLst/>
          </a:prstGeom>
        </p:spPr>
      </p:pic>
      <p:pic>
        <p:nvPicPr>
          <p:cNvPr id="4" name="Picture 3"/>
          <p:cNvPicPr>
            <a:picLocks noChangeAspect="1"/>
          </p:cNvPicPr>
          <p:nvPr/>
        </p:nvPicPr>
        <p:blipFill>
          <a:blip r:embed="rId3"/>
          <a:stretch>
            <a:fillRect/>
          </a:stretch>
        </p:blipFill>
        <p:spPr>
          <a:xfrm>
            <a:off x="1167456" y="-101413"/>
            <a:ext cx="7976544" cy="3956366"/>
          </a:xfrm>
          <a:prstGeom prst="rect">
            <a:avLst/>
          </a:prstGeom>
        </p:spPr>
      </p:pic>
    </p:spTree>
    <p:extLst>
      <p:ext uri="{BB962C8B-B14F-4D97-AF65-F5344CB8AC3E}">
        <p14:creationId xmlns:p14="http://schemas.microsoft.com/office/powerpoint/2010/main" val="18851926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a:t>
            </a:r>
            <a:endParaRPr lang="en-US" dirty="0"/>
          </a:p>
        </p:txBody>
      </p:sp>
      <p:pic>
        <p:nvPicPr>
          <p:cNvPr id="3" name="Picture 2" descr="Dida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28911">
            <a:off x="690057" y="2874442"/>
            <a:ext cx="2876456" cy="3355865"/>
          </a:xfrm>
          <a:prstGeom prst="rect">
            <a:avLst/>
          </a:prstGeom>
        </p:spPr>
      </p:pic>
      <p:pic>
        <p:nvPicPr>
          <p:cNvPr id="5" name="Content Placeholder 5" descr="earlychristiancodices-1.jpg"/>
          <p:cNvPicPr>
            <a:picLocks noChangeAspect="1"/>
          </p:cNvPicPr>
          <p:nvPr/>
        </p:nvPicPr>
        <p:blipFill rotWithShape="1">
          <a:blip r:embed="rId3">
            <a:extLst>
              <a:ext uri="{28A0092B-C50C-407E-A947-70E740481C1C}">
                <a14:useLocalDpi xmlns:a14="http://schemas.microsoft.com/office/drawing/2010/main" val="0"/>
              </a:ext>
            </a:extLst>
          </a:blip>
          <a:srcRect l="-4727" t="-10174" b="-15380"/>
          <a:stretch/>
        </p:blipFill>
        <p:spPr>
          <a:xfrm rot="20769838">
            <a:off x="4220800" y="1262552"/>
            <a:ext cx="4830500" cy="4999653"/>
          </a:xfrm>
          <a:prstGeom prst="rect">
            <a:avLst/>
          </a:prstGeom>
        </p:spPr>
      </p:pic>
    </p:spTree>
    <p:extLst>
      <p:ext uri="{BB962C8B-B14F-4D97-AF65-F5344CB8AC3E}">
        <p14:creationId xmlns:p14="http://schemas.microsoft.com/office/powerpoint/2010/main" val="409147864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7995" y="-194713"/>
            <a:ext cx="6558414" cy="7378216"/>
          </a:xfrm>
          <a:prstGeom prst="rect">
            <a:avLst/>
          </a:prstGeom>
        </p:spPr>
      </p:pic>
    </p:spTree>
    <p:extLst>
      <p:ext uri="{BB962C8B-B14F-4D97-AF65-F5344CB8AC3E}">
        <p14:creationId xmlns:p14="http://schemas.microsoft.com/office/powerpoint/2010/main" val="362143391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ly_church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466086"/>
          </a:xfrm>
          <a:prstGeom prst="rect">
            <a:avLst/>
          </a:prstGeom>
        </p:spPr>
      </p:pic>
    </p:spTree>
    <p:extLst>
      <p:ext uri="{BB962C8B-B14F-4D97-AF65-F5344CB8AC3E}">
        <p14:creationId xmlns:p14="http://schemas.microsoft.com/office/powerpoint/2010/main" val="34525054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 targe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575" y="358233"/>
            <a:ext cx="8591712" cy="5699169"/>
          </a:xfrm>
          <a:prstGeom prst="rect">
            <a:avLst/>
          </a:prstGeom>
        </p:spPr>
      </p:pic>
    </p:spTree>
    <p:extLst>
      <p:ext uri="{BB962C8B-B14F-4D97-AF65-F5344CB8AC3E}">
        <p14:creationId xmlns:p14="http://schemas.microsoft.com/office/powerpoint/2010/main" val="185665952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085" y="38483"/>
            <a:ext cx="4413915" cy="738006"/>
          </a:xfrm>
        </p:spPr>
        <p:txBody>
          <a:bodyPr/>
          <a:lstStyle/>
          <a:p>
            <a:r>
              <a:rPr lang="en-US" dirty="0" smtClean="0"/>
              <a:t>Christianity as  Theology</a:t>
            </a:r>
            <a:endParaRPr lang="en-US" dirty="0"/>
          </a:p>
        </p:txBody>
      </p:sp>
      <p:sp>
        <p:nvSpPr>
          <p:cNvPr id="3" name="Content Placeholder 2"/>
          <p:cNvSpPr>
            <a:spLocks noGrp="1"/>
          </p:cNvSpPr>
          <p:nvPr>
            <p:ph idx="1"/>
          </p:nvPr>
        </p:nvSpPr>
        <p:spPr>
          <a:xfrm>
            <a:off x="1" y="0"/>
            <a:ext cx="4359646" cy="6858000"/>
          </a:xfrm>
        </p:spPr>
        <p:txBody>
          <a:bodyPr>
            <a:normAutofit fontScale="70000" lnSpcReduction="20000"/>
          </a:bodyPr>
          <a:lstStyle/>
          <a:p>
            <a:pPr lvl="0"/>
            <a:r>
              <a:rPr lang="en-US" dirty="0" smtClean="0"/>
              <a:t>Anathema </a:t>
            </a:r>
            <a:r>
              <a:rPr lang="en-US" dirty="0"/>
              <a:t>to those who refuse to venerate with proper reverence the holy images of our Lord and His blessed saints.</a:t>
            </a:r>
          </a:p>
          <a:p>
            <a:pPr lvl="0"/>
            <a:r>
              <a:rPr lang="en-US" dirty="0"/>
              <a:t>Anathema to those who call the </a:t>
            </a:r>
            <a:r>
              <a:rPr lang="en-US" dirty="0" smtClean="0"/>
              <a:t>sacred images </a:t>
            </a:r>
            <a:r>
              <a:rPr lang="en-US" dirty="0"/>
              <a:t>idols.</a:t>
            </a:r>
          </a:p>
          <a:p>
            <a:r>
              <a:rPr lang="en-US" dirty="0" smtClean="0"/>
              <a:t>“</a:t>
            </a:r>
            <a:r>
              <a:rPr lang="en-US" dirty="0"/>
              <a:t>Let them who </a:t>
            </a:r>
            <a:r>
              <a:rPr lang="en-US" dirty="0" smtClean="0"/>
              <a:t>do </a:t>
            </a:r>
            <a:r>
              <a:rPr lang="en-US" dirty="0"/>
              <a:t>not venerate </a:t>
            </a:r>
            <a:r>
              <a:rPr lang="en-US" dirty="0" smtClean="0"/>
              <a:t>the holy</a:t>
            </a:r>
            <a:r>
              <a:rPr lang="en-US" dirty="0"/>
              <a:t> and venerable images be A</a:t>
            </a:r>
            <a:r>
              <a:rPr lang="en-US" dirty="0" smtClean="0"/>
              <a:t>nathema!</a:t>
            </a:r>
            <a:r>
              <a:rPr lang="en-US" dirty="0"/>
              <a:t> </a:t>
            </a:r>
            <a:r>
              <a:rPr lang="en-US" dirty="0" smtClean="0"/>
              <a:t> Anathema</a:t>
            </a:r>
            <a:r>
              <a:rPr lang="en-US" dirty="0"/>
              <a:t> to </a:t>
            </a:r>
            <a:r>
              <a:rPr lang="en-US" dirty="0" smtClean="0"/>
              <a:t>those who</a:t>
            </a:r>
            <a:r>
              <a:rPr lang="en-US" dirty="0"/>
              <a:t> </a:t>
            </a:r>
            <a:r>
              <a:rPr lang="en-US" dirty="0" smtClean="0"/>
              <a:t>blaspheme </a:t>
            </a:r>
            <a:r>
              <a:rPr lang="en-US" dirty="0"/>
              <a:t> against </a:t>
            </a:r>
            <a:r>
              <a:rPr lang="en-US" dirty="0" smtClean="0"/>
              <a:t>the honorable and </a:t>
            </a:r>
            <a:r>
              <a:rPr lang="en-US" dirty="0"/>
              <a:t>venerable images! To those who dare to attack and blaspheme the venerable images and call them idols, anathema! To the calumniators of Christianity, that is to say the Iconoclasts, anathema! To those who do not diligently teach all the Christ-loving people to venerate and salute the venerable and sacred and honourable images of all the Saints who pleased God in their several generations, anathema! To those who have a doubtful mind and do not confess with their whole hearts that they venerate </a:t>
            </a:r>
            <a:r>
              <a:rPr lang="en-US" dirty="0" smtClean="0"/>
              <a:t>the sacred </a:t>
            </a:r>
            <a:r>
              <a:rPr lang="en-US" dirty="0"/>
              <a:t> images</a:t>
            </a:r>
            <a:r>
              <a:rPr lang="en-US" dirty="0" smtClean="0"/>
              <a:t>,</a:t>
            </a:r>
          </a:p>
          <a:p>
            <a:r>
              <a:rPr lang="en-US" dirty="0" smtClean="0"/>
              <a:t> </a:t>
            </a:r>
            <a:r>
              <a:rPr lang="en-US" dirty="0"/>
              <a:t> </a:t>
            </a:r>
            <a:r>
              <a:rPr lang="en-US" b="1" dirty="0"/>
              <a:t>A</a:t>
            </a:r>
            <a:r>
              <a:rPr lang="en-US" b="1" dirty="0" smtClean="0"/>
              <a:t>nathema</a:t>
            </a:r>
            <a:r>
              <a:rPr lang="en-US" b="1" dirty="0"/>
              <a:t>!”</a:t>
            </a:r>
            <a:r>
              <a:rPr lang="en-US" dirty="0"/>
              <a:t> </a:t>
            </a:r>
            <a:endParaRPr lang="en-US" dirty="0" smtClean="0"/>
          </a:p>
          <a:p>
            <a:r>
              <a:rPr lang="en-US" sz="1600" dirty="0" smtClean="0"/>
              <a:t>(Second </a:t>
            </a:r>
            <a:r>
              <a:rPr lang="en-US" sz="1600" dirty="0"/>
              <a:t>council of </a:t>
            </a:r>
            <a:r>
              <a:rPr lang="en-US" sz="1600" dirty="0" err="1"/>
              <a:t>Nicea</a:t>
            </a:r>
            <a:r>
              <a:rPr lang="en-US" sz="1600" dirty="0"/>
              <a:t> </a:t>
            </a:r>
            <a:r>
              <a:rPr lang="en-US" sz="1600" dirty="0" smtClean="0"/>
              <a:t>. A.D. 787) </a:t>
            </a:r>
            <a:endParaRPr lang="en-US" sz="1600" dirty="0"/>
          </a:p>
        </p:txBody>
      </p:sp>
      <p:sp>
        <p:nvSpPr>
          <p:cNvPr id="4" name="Text Placeholder 3"/>
          <p:cNvSpPr>
            <a:spLocks noGrp="1"/>
          </p:cNvSpPr>
          <p:nvPr>
            <p:ph type="body" sz="half" idx="2"/>
          </p:nvPr>
        </p:nvSpPr>
        <p:spPr/>
        <p:txBody>
          <a:bodyPr/>
          <a:lstStyle/>
          <a:p>
            <a:endParaRPr lang="en-US" dirty="0"/>
          </a:p>
        </p:txBody>
      </p:sp>
      <p:pic>
        <p:nvPicPr>
          <p:cNvPr id="5" name="Picture 4"/>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4359647" y="949249"/>
            <a:ext cx="4890194" cy="5908752"/>
          </a:xfrm>
          <a:prstGeom prst="rect">
            <a:avLst/>
          </a:prstGeom>
          <a:noFill/>
          <a:ln>
            <a:noFill/>
          </a:ln>
        </p:spPr>
      </p:pic>
    </p:spTree>
    <p:extLst>
      <p:ext uri="{BB962C8B-B14F-4D97-AF65-F5344CB8AC3E}">
        <p14:creationId xmlns:p14="http://schemas.microsoft.com/office/powerpoint/2010/main" val="9358986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3">
                                            <p:txEl>
                                              <p:pRg st="3" end="3"/>
                                            </p:txEl>
                                          </p:spTgt>
                                        </p:tgtEl>
                                        <p:attrNameLst>
                                          <p:attrName>style.rotation</p:attrName>
                                        </p:attrNameLst>
                                      </p:cBhvr>
                                      <p:tavLst>
                                        <p:tav tm="0">
                                          <p:val>
                                            <p:fltVal val="360"/>
                                          </p:val>
                                        </p:tav>
                                        <p:tav tm="100000">
                                          <p:val>
                                            <p:fltVal val="0"/>
                                          </p:val>
                                        </p:tav>
                                      </p:tavLst>
                                    </p:anim>
                                    <p:animEffect transition="in" filter="fade">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30925" y="243726"/>
            <a:ext cx="4577744" cy="6614274"/>
          </a:xfrm>
        </p:spPr>
        <p:txBody>
          <a:bodyPr>
            <a:normAutofit fontScale="92500" lnSpcReduction="20000"/>
          </a:bodyPr>
          <a:lstStyle/>
          <a:p>
            <a:r>
              <a:rPr lang="en-US" b="1" dirty="0" smtClean="0"/>
              <a:t>Who </a:t>
            </a:r>
            <a:r>
              <a:rPr lang="en-US" b="1" dirty="0"/>
              <a:t>was St. Patrick?</a:t>
            </a:r>
            <a:endParaRPr lang="en-US" dirty="0"/>
          </a:p>
          <a:p>
            <a:pPr marL="0" indent="0">
              <a:buNone/>
            </a:pPr>
            <a:endParaRPr lang="en-US" dirty="0"/>
          </a:p>
          <a:p>
            <a:r>
              <a:rPr lang="en-US" dirty="0"/>
              <a:t> He is believed to have died on March 17, around 460 </a:t>
            </a:r>
            <a:r>
              <a:rPr lang="en-US" dirty="0" smtClean="0"/>
              <a:t>A.D</a:t>
            </a:r>
            <a:endParaRPr lang="en-US" dirty="0"/>
          </a:p>
          <a:p>
            <a:r>
              <a:rPr lang="en-US" dirty="0"/>
              <a:t>Two authentic letters from him survive, from which come the only universally accepted details of his life. When he was </a:t>
            </a:r>
            <a:r>
              <a:rPr lang="en-US" dirty="0" smtClean="0"/>
              <a:t>very </a:t>
            </a:r>
            <a:r>
              <a:rPr lang="en-US" dirty="0"/>
              <a:t>young, he was captured from Wales by Irish raiders and taken as a </a:t>
            </a:r>
            <a:r>
              <a:rPr lang="en-US" dirty="0" smtClean="0"/>
              <a:t>slave to </a:t>
            </a:r>
            <a:r>
              <a:rPr lang="en-US" dirty="0"/>
              <a:t>Ireland, where he lived for six years before escaping and returning to his family. After entering </a:t>
            </a:r>
            <a:r>
              <a:rPr lang="en-US" dirty="0" smtClean="0"/>
              <a:t>the church, </a:t>
            </a:r>
            <a:r>
              <a:rPr lang="en-US" dirty="0"/>
              <a:t>he returned to Ireland as an ordained bishop in the north and west of the island, but little is known about the places where he worked. By the seventh century, he had come to be revered as the patron saint of Ireland.</a:t>
            </a:r>
          </a:p>
          <a:p>
            <a:endParaRPr lang="en-US" dirty="0"/>
          </a:p>
        </p:txBody>
      </p:sp>
      <p:sp>
        <p:nvSpPr>
          <p:cNvPr id="4" name="Text Placeholder 3"/>
          <p:cNvSpPr>
            <a:spLocks noGrp="1"/>
          </p:cNvSpPr>
          <p:nvPr>
            <p:ph type="body" sz="half" idx="2"/>
          </p:nvPr>
        </p:nvSpPr>
        <p:spPr/>
        <p:txBody>
          <a:bodyPr/>
          <a:lstStyle/>
          <a:p>
            <a:endParaRPr lang="en-US"/>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991125" y="456143"/>
            <a:ext cx="4152875" cy="6031440"/>
          </a:xfrm>
          <a:prstGeom prst="rect">
            <a:avLst/>
          </a:prstGeom>
          <a:noFill/>
          <a:ln>
            <a:noFill/>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6317113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4579" y="808145"/>
            <a:ext cx="3422483" cy="590072"/>
          </a:xfrm>
        </p:spPr>
        <p:txBody>
          <a:bodyPr/>
          <a:lstStyle/>
          <a:p>
            <a:r>
              <a:rPr lang="en-US" dirty="0" smtClean="0"/>
              <a:t>Columba`</a:t>
            </a:r>
            <a:endParaRPr lang="en-US" dirty="0"/>
          </a:p>
        </p:txBody>
      </p:sp>
      <p:sp>
        <p:nvSpPr>
          <p:cNvPr id="3" name="Content Placeholder 2"/>
          <p:cNvSpPr>
            <a:spLocks noGrp="1"/>
          </p:cNvSpPr>
          <p:nvPr>
            <p:ph idx="1"/>
          </p:nvPr>
        </p:nvSpPr>
        <p:spPr>
          <a:xfrm>
            <a:off x="1" y="0"/>
            <a:ext cx="4808668" cy="6858000"/>
          </a:xfrm>
        </p:spPr>
        <p:txBody>
          <a:bodyPr>
            <a:normAutofit fontScale="92500" lnSpcReduction="10000"/>
          </a:bodyPr>
          <a:lstStyle/>
          <a:p>
            <a:r>
              <a:rPr lang="en-US" dirty="0" smtClean="0"/>
              <a:t>Columba  </a:t>
            </a:r>
            <a:r>
              <a:rPr lang="en-US" dirty="0"/>
              <a:t>from the Isle of Iona. </a:t>
            </a:r>
          </a:p>
          <a:p>
            <a:pPr marL="0" indent="0">
              <a:buNone/>
            </a:pPr>
            <a:endParaRPr lang="en-US" dirty="0"/>
          </a:p>
          <a:p>
            <a:r>
              <a:rPr lang="en-US" dirty="0"/>
              <a:t>The mission originated in 563 with the foundation of Iona by the Irish monk Saint Columba, and was initially concerned with ministering to the  and converting the northern Picts kingdoms. Over the next centuries the mission grew in power and influence and spread through Anglo-Saxon England and the Frankish Empire</a:t>
            </a:r>
            <a:r>
              <a:rPr lang="en-US" dirty="0" smtClean="0"/>
              <a:t>.</a:t>
            </a:r>
          </a:p>
          <a:p>
            <a:endParaRPr lang="en-US" dirty="0"/>
          </a:p>
          <a:p>
            <a:r>
              <a:rPr lang="en-US" dirty="0" smtClean="0"/>
              <a:t> </a:t>
            </a:r>
            <a:r>
              <a:rPr lang="en-US" dirty="0"/>
              <a:t>The early mission is often associated with the Christian practice known as Celtic Christianity, which was distinguished by its organizations </a:t>
            </a:r>
            <a:r>
              <a:rPr lang="en-US" dirty="0" smtClean="0"/>
              <a:t>around monasteries rather than dioceses.</a:t>
            </a:r>
            <a:endParaRPr lang="en-US" dirty="0"/>
          </a:p>
          <a:p>
            <a:endParaRPr lang="en-US" dirty="0"/>
          </a:p>
        </p:txBody>
      </p:sp>
      <p:sp>
        <p:nvSpPr>
          <p:cNvPr id="4" name="Text Placeholder 3"/>
          <p:cNvSpPr>
            <a:spLocks noGrp="1"/>
          </p:cNvSpPr>
          <p:nvPr>
            <p:ph type="body" sz="half" idx="2"/>
          </p:nvPr>
        </p:nvSpPr>
        <p:spPr/>
        <p:txBody>
          <a:bodyPr/>
          <a:lstStyle/>
          <a:p>
            <a:endParaRPr lang="en-US" dirty="0"/>
          </a:p>
        </p:txBody>
      </p:sp>
      <p:pic>
        <p:nvPicPr>
          <p:cNvPr id="5" name="Picture 4" descr="saint-columba.jpg"/>
          <p:cNvPicPr>
            <a:picLocks noChangeAspect="1"/>
          </p:cNvPicPr>
          <p:nvPr/>
        </p:nvPicPr>
        <p:blipFill>
          <a:blip r:embed="rId2">
            <a:extLst>
              <a:ext uri="{BEBA8EAE-BF5A-486C-A8C5-ECC9F3942E4B}">
                <a14:imgProps xmlns:a14="http://schemas.microsoft.com/office/drawing/2010/main">
                  <a14:imgLayer r:embed="rId3">
                    <a14:imgEffect>
                      <a14:backgroundRemoval t="0" b="100000" l="1000" r="100000">
                        <a14:foregroundMark x1="97000" y1="47126" x2="97000" y2="47126"/>
                        <a14:foregroundMark x1="6667" y1="41379" x2="6667" y2="41379"/>
                        <a14:foregroundMark x1="4667" y1="37356" x2="4667" y2="37356"/>
                        <a14:foregroundMark x1="6667" y1="33908" x2="6667" y2="33908"/>
                        <a14:backgroundMark x1="5333" y1="33908" x2="5333" y2="33908"/>
                        <a14:backgroundMark x1="7667" y1="37931" x2="6667" y2="36207"/>
                        <a14:backgroundMark x1="2000" y1="69540" x2="2000" y2="69540"/>
                        <a14:backgroundMark x1="5000" y1="68966" x2="3000" y2="78736"/>
                        <a14:backgroundMark x1="19667" y1="94828" x2="24667" y2="95977"/>
                        <a14:backgroundMark x1="97333" y1="94253" x2="83000" y2="97126"/>
                        <a14:backgroundMark x1="79333" y1="93678" x2="75333" y2="95402"/>
                        <a14:backgroundMark x1="67000" y1="95402" x2="61333" y2="95977"/>
                        <a14:backgroundMark x1="56333" y1="97701" x2="44333" y2="97126"/>
                        <a14:backgroundMark x1="28667" y1="95977" x2="25333" y2="97126"/>
                        <a14:backgroundMark x1="30333" y1="97701" x2="35333" y2="99425"/>
                        <a14:backgroundMark x1="40667" y1="95977" x2="42667" y2="96552"/>
                      </a14:backgroundRemoval>
                    </a14:imgEffect>
                  </a14:imgLayer>
                </a14:imgProps>
              </a:ext>
              <a:ext uri="{28A0092B-C50C-407E-A947-70E740481C1C}">
                <a14:useLocalDpi xmlns:a14="http://schemas.microsoft.com/office/drawing/2010/main" val="0"/>
              </a:ext>
            </a:extLst>
          </a:blip>
          <a:stretch>
            <a:fillRect/>
          </a:stretch>
        </p:blipFill>
        <p:spPr>
          <a:xfrm>
            <a:off x="4808669" y="1929987"/>
            <a:ext cx="4596310" cy="2665860"/>
          </a:xfrm>
          <a:prstGeom prst="rect">
            <a:avLst/>
          </a:prstGeom>
        </p:spPr>
      </p:pic>
    </p:spTree>
    <p:extLst>
      <p:ext uri="{BB962C8B-B14F-4D97-AF65-F5344CB8AC3E}">
        <p14:creationId xmlns:p14="http://schemas.microsoft.com/office/powerpoint/2010/main" val="15075455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1000"/>
                                        <p:tgtEl>
                                          <p:spTgt spid="3">
                                            <p:txEl>
                                              <p:pRg st="4" end="4"/>
                                            </p:txEl>
                                          </p:spTgt>
                                        </p:tgtEl>
                                      </p:cBhvr>
                                    </p:animEffect>
                                    <p:anim calcmode="lin" valueType="num">
                                      <p:cBhvr>
                                        <p:cTn id="1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0" y="0"/>
            <a:ext cx="4808669" cy="6858000"/>
          </a:xfrm>
        </p:spPr>
        <p:txBody>
          <a:bodyPr>
            <a:normAutofit fontScale="70000" lnSpcReduction="20000"/>
          </a:bodyPr>
          <a:lstStyle/>
          <a:p>
            <a:pPr marL="0" indent="0">
              <a:buNone/>
            </a:pPr>
            <a:r>
              <a:rPr lang="en-US" b="1" dirty="0" smtClean="0"/>
              <a:t> </a:t>
            </a:r>
            <a:r>
              <a:rPr lang="en-US" b="1" dirty="0"/>
              <a:t>T</a:t>
            </a:r>
            <a:r>
              <a:rPr lang="en-US" b="1" dirty="0" smtClean="0"/>
              <a:t>he </a:t>
            </a:r>
            <a:r>
              <a:rPr lang="en-US" b="1" dirty="0" err="1"/>
              <a:t>Albigenses</a:t>
            </a:r>
            <a:r>
              <a:rPr lang="en-US" b="1" dirty="0" smtClean="0"/>
              <a:t>?</a:t>
            </a:r>
            <a:r>
              <a:rPr lang="en-US" dirty="0"/>
              <a:t> </a:t>
            </a:r>
          </a:p>
          <a:p>
            <a:pPr marL="0" indent="0">
              <a:buNone/>
            </a:pPr>
            <a:r>
              <a:rPr lang="en-US" dirty="0"/>
              <a:t>They began in the 12th century, and rejected the dominant Catholic church for its moral laxity: hence “</a:t>
            </a:r>
            <a:r>
              <a:rPr lang="en-US" dirty="0" err="1"/>
              <a:t>Cathar</a:t>
            </a:r>
            <a:r>
              <a:rPr lang="en-US" dirty="0"/>
              <a:t>”, meaning “clean. ” Catholics destroyed virtually every  scrap the </a:t>
            </a:r>
            <a:r>
              <a:rPr lang="en-US" dirty="0" err="1"/>
              <a:t>Cathars</a:t>
            </a:r>
            <a:r>
              <a:rPr lang="en-US" dirty="0"/>
              <a:t> wrote, so we do not know their side of the story, but according to Catholic sources, </a:t>
            </a:r>
            <a:r>
              <a:rPr lang="en-US" dirty="0" err="1"/>
              <a:t>Cathars</a:t>
            </a:r>
            <a:r>
              <a:rPr lang="en-US" dirty="0"/>
              <a:t> believed the whole material world to be evil. Salvation lay in becoming one of the Perfect –   However only the writings of the enemies remain. </a:t>
            </a:r>
            <a:endParaRPr lang="en-US" dirty="0" smtClean="0"/>
          </a:p>
          <a:p>
            <a:pPr marL="0" indent="0">
              <a:buNone/>
            </a:pPr>
            <a:endParaRPr lang="en-US" dirty="0" smtClean="0"/>
          </a:p>
          <a:p>
            <a:pPr marL="0" indent="0">
              <a:buNone/>
            </a:pPr>
            <a:r>
              <a:rPr lang="en-US" dirty="0" smtClean="0"/>
              <a:t> </a:t>
            </a:r>
            <a:r>
              <a:rPr lang="en-US" dirty="0"/>
              <a:t>Christian History Institute says that we should remember that at the Reformation, for example, both Protestants and Catholics lumped together good and bad Anabaptist groups and persecuted all of them without distinction. The historian cannot help but wonder whether good and bad </a:t>
            </a:r>
            <a:r>
              <a:rPr lang="en-US" dirty="0" err="1"/>
              <a:t>Cathars</a:t>
            </a:r>
            <a:r>
              <a:rPr lang="en-US" dirty="0"/>
              <a:t> were not similarly lumped together or even confused </a:t>
            </a:r>
            <a:r>
              <a:rPr lang="en-US" dirty="0" smtClean="0"/>
              <a:t>with Gnostic </a:t>
            </a:r>
            <a:r>
              <a:rPr lang="en-US" dirty="0"/>
              <a:t>movements.</a:t>
            </a:r>
          </a:p>
          <a:p>
            <a:pPr marL="0" indent="0">
              <a:buNone/>
            </a:pPr>
            <a:endParaRPr lang="en-US" dirty="0"/>
          </a:p>
          <a:p>
            <a:pPr marL="0" indent="0">
              <a:buNone/>
            </a:pPr>
            <a:r>
              <a:rPr lang="en-US" dirty="0"/>
              <a:t>They lived very holy lives . Many of them practiced public preaching, did not swear oaths, lived modestly and many of them even lived in community.  They tried to follow Jesus literally. </a:t>
            </a:r>
          </a:p>
        </p:txBody>
      </p:sp>
      <p:sp>
        <p:nvSpPr>
          <p:cNvPr id="4" name="Text Placeholder 3"/>
          <p:cNvSpPr>
            <a:spLocks noGrp="1"/>
          </p:cNvSpPr>
          <p:nvPr>
            <p:ph type="body" sz="half" idx="2"/>
          </p:nvPr>
        </p:nvSpPr>
        <p:spPr/>
        <p:txBody>
          <a:bodyPr/>
          <a:lstStyle/>
          <a:p>
            <a:endParaRPr lang="en-US" dirty="0"/>
          </a:p>
        </p:txBody>
      </p:sp>
      <p:pic>
        <p:nvPicPr>
          <p:cNvPr id="5" name="Picture 4"/>
          <p:cNvPicPr/>
          <p:nvPr/>
        </p:nvPicPr>
        <p:blipFill>
          <a:blip r:embed="rId2">
            <a:alphaModFix/>
            <a:extLst>
              <a:ext uri="{28A0092B-C50C-407E-A947-70E740481C1C}">
                <a14:useLocalDpi xmlns:a14="http://schemas.microsoft.com/office/drawing/2010/main" val="0"/>
              </a:ext>
            </a:extLst>
          </a:blip>
          <a:srcRect/>
          <a:stretch>
            <a:fillRect/>
          </a:stretch>
        </p:blipFill>
        <p:spPr bwMode="auto">
          <a:xfrm rot="577296">
            <a:off x="4970431" y="752186"/>
            <a:ext cx="4109421" cy="4214812"/>
          </a:xfrm>
          <a:prstGeom prst="rect">
            <a:avLst/>
          </a:prstGeom>
          <a:noFill/>
          <a:ln>
            <a:no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15628693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
                                        <p:tgtEl>
                                          <p:spTgt spid="3">
                                            <p:txEl>
                                              <p:pRg st="1" end="1"/>
                                            </p:txEl>
                                          </p:spTgt>
                                        </p:tgtEl>
                                      </p:cBhvr>
                                    </p:animEffect>
                                    <p:anim calcmode="lin" valueType="num">
                                      <p:cBhvr>
                                        <p:cTn id="8"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
                                        <p:tgtEl>
                                          <p:spTgt spid="3">
                                            <p:txEl>
                                              <p:pRg st="3" end="3"/>
                                            </p:txEl>
                                          </p:spTgt>
                                        </p:tgtEl>
                                      </p:cBhvr>
                                    </p:animEffect>
                                    <p:anim calcmode="lin" valueType="num">
                                      <p:cBhvr>
                                        <p:cTn id="17"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8"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
                                        <p:tgtEl>
                                          <p:spTgt spid="3">
                                            <p:txEl>
                                              <p:pRg st="5" end="5"/>
                                            </p:txEl>
                                          </p:spTgt>
                                        </p:tgtEl>
                                      </p:cBhvr>
                                    </p:animEffect>
                                    <p:anim calcmode="lin" valueType="num">
                                      <p:cBhvr>
                                        <p:cTn id="26" dur="4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400" fill="hold"/>
                                        <p:tgtEl>
                                          <p:spTgt spid="3">
                                            <p:txEl>
                                              <p:pRg st="5" end="5"/>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3">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3">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3404" y="138873"/>
            <a:ext cx="3422483" cy="1886921"/>
          </a:xfrm>
        </p:spPr>
        <p:txBody>
          <a:bodyPr/>
          <a:lstStyle/>
          <a:p>
            <a:r>
              <a:rPr lang="en-US" dirty="0"/>
              <a:t>The </a:t>
            </a:r>
            <a:r>
              <a:rPr lang="en-US" dirty="0" err="1"/>
              <a:t>Bogomils</a:t>
            </a:r>
            <a:endParaRPr lang="en-US" dirty="0"/>
          </a:p>
        </p:txBody>
      </p:sp>
      <p:sp>
        <p:nvSpPr>
          <p:cNvPr id="3" name="Content Placeholder 2"/>
          <p:cNvSpPr>
            <a:spLocks noGrp="1"/>
          </p:cNvSpPr>
          <p:nvPr>
            <p:ph idx="1"/>
          </p:nvPr>
        </p:nvSpPr>
        <p:spPr>
          <a:xfrm>
            <a:off x="499563" y="251534"/>
            <a:ext cx="4116667" cy="5566765"/>
          </a:xfrm>
        </p:spPr>
        <p:txBody>
          <a:bodyPr/>
          <a:lstStyle/>
          <a:p>
            <a:pPr marL="0" indent="0">
              <a:buNone/>
            </a:pPr>
            <a:endParaRPr lang="en-US" dirty="0" smtClean="0"/>
          </a:p>
          <a:p>
            <a:r>
              <a:rPr lang="en-US" dirty="0" smtClean="0"/>
              <a:t>“They bid those who listen to their doctrines to keep the commandments of the Gospel, and to be meek and merciful and of brotherly love. Thus they entice men on by teaching all good things and useful doctrines, but they poison by degrees and draw to perdition.” </a:t>
            </a:r>
            <a:r>
              <a:rPr lang="en-US" sz="1800" dirty="0" smtClean="0"/>
              <a:t>(quoted by </a:t>
            </a:r>
            <a:r>
              <a:rPr lang="en-US" sz="1800" dirty="0" err="1" smtClean="0"/>
              <a:t>Euthymius</a:t>
            </a:r>
            <a:r>
              <a:rPr lang="en-US" sz="1800" dirty="0" smtClean="0"/>
              <a:t> died 1118.)</a:t>
            </a:r>
          </a:p>
        </p:txBody>
      </p:sp>
      <p:pic>
        <p:nvPicPr>
          <p:cNvPr id="5" name="Picture 4" descr="Paul-writing.jpg"/>
          <p:cNvPicPr>
            <a:picLocks noChangeAspect="1"/>
          </p:cNvPicPr>
          <p:nvPr/>
        </p:nvPicPr>
        <p:blipFill>
          <a:blip r:embed="rId2">
            <a:extLst>
              <a:ext uri="{BEBA8EAE-BF5A-486C-A8C5-ECC9F3942E4B}">
                <a14:imgProps xmlns:a14="http://schemas.microsoft.com/office/drawing/2010/main">
                  <a14:imgLayer r:embed="rId3">
                    <a14:imgEffect>
                      <a14:backgroundRemoval t="0" b="100000" l="94" r="100000">
                        <a14:foregroundMark x1="61085" y1="22025" x2="60056" y2="25942"/>
                        <a14:foregroundMark x1="39663" y1="20916" x2="44060" y2="23873"/>
                        <a14:foregroundMark x1="43031" y1="32299" x2="48082" y2="29564"/>
                        <a14:foregroundMark x1="34986" y1="35107" x2="38821" y2="34959"/>
                        <a14:foregroundMark x1="51076" y1="85957" x2="56408" y2="85957"/>
                        <a14:foregroundMark x1="64453" y1="87657" x2="69691" y2="89283"/>
                        <a14:foregroundMark x1="71282" y1="89431" x2="73901" y2="91500"/>
                        <a14:foregroundMark x1="74275" y1="92092" x2="76707" y2="95270"/>
                        <a14:foregroundMark x1="76707" y1="95270" x2="77268" y2="96083"/>
                        <a14:foregroundMark x1="77268" y1="96083" x2="78859" y2="97635"/>
                        <a14:foregroundMark x1="87465" y1="85144" x2="90552" y2="86105"/>
                        <a14:foregroundMark x1="95136" y1="64893" x2="95884" y2="69475"/>
                        <a14:foregroundMark x1="93078" y1="75536" x2="94294" y2="77088"/>
                        <a14:foregroundMark x1="7203" y1="49520" x2="9729" y2="50037"/>
                        <a14:foregroundMark x1="23573" y1="55211" x2="25819" y2="56171"/>
                        <a14:foregroundMark x1="29373" y1="57945" x2="31431" y2="59497"/>
                        <a14:foregroundMark x1="92516" y1="81670" x2="90552" y2="84405"/>
                        <a14:foregroundMark x1="92516" y1="87657" x2="89710" y2="89431"/>
                        <a14:backgroundMark x1="44621" y1="29786" x2="35641" y2="36068"/>
                        <a14:backgroundMark x1="87278" y1="85809" x2="93545" y2="86918"/>
                        <a14:backgroundMark x1="86717" y1="87066" x2="89710" y2="88618"/>
                        <a14:backgroundMark x1="94949" y1="71101" x2="92142" y2="75018"/>
                        <a14:backgroundMark x1="87278" y1="84553" x2="92891" y2="87214"/>
                      </a14:backgroundRemoval>
                    </a14:imgEffect>
                  </a14:imgLayer>
                </a14:imgProps>
              </a:ext>
              <a:ext uri="{28A0092B-C50C-407E-A947-70E740481C1C}">
                <a14:useLocalDpi xmlns:a14="http://schemas.microsoft.com/office/drawing/2010/main" val="0"/>
              </a:ext>
            </a:extLst>
          </a:blip>
          <a:stretch>
            <a:fillRect/>
          </a:stretch>
        </p:blipFill>
        <p:spPr>
          <a:xfrm>
            <a:off x="4616230" y="542778"/>
            <a:ext cx="4477160" cy="5666602"/>
          </a:xfrm>
          <a:prstGeom prst="rect">
            <a:avLst/>
          </a:prstGeom>
        </p:spPr>
      </p:pic>
    </p:spTree>
    <p:extLst>
      <p:ext uri="{BB962C8B-B14F-4D97-AF65-F5344CB8AC3E}">
        <p14:creationId xmlns:p14="http://schemas.microsoft.com/office/powerpoint/2010/main" val="34394988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gomilist_expans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559" y="0"/>
            <a:ext cx="10082559" cy="6965432"/>
          </a:xfrm>
          <a:prstGeom prst="rect">
            <a:avLst/>
          </a:prstGeom>
        </p:spPr>
      </p:pic>
    </p:spTree>
    <p:extLst>
      <p:ext uri="{BB962C8B-B14F-4D97-AF65-F5344CB8AC3E}">
        <p14:creationId xmlns:p14="http://schemas.microsoft.com/office/powerpoint/2010/main" val="29524345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4579" y="256554"/>
            <a:ext cx="3833017" cy="1204822"/>
          </a:xfrm>
        </p:spPr>
        <p:txBody>
          <a:bodyPr/>
          <a:lstStyle/>
          <a:p>
            <a:pPr algn="ctr"/>
            <a:r>
              <a:rPr lang="en-US" sz="4800" dirty="0" smtClean="0"/>
              <a:t>Peter Waldo</a:t>
            </a:r>
            <a:r>
              <a:rPr lang="en-US" dirty="0" smtClean="0"/>
              <a:t/>
            </a:r>
            <a:br>
              <a:rPr lang="en-US" dirty="0" smtClean="0"/>
            </a:br>
            <a:r>
              <a:rPr lang="en-US" sz="2000" dirty="0"/>
              <a:t>( 1140 – 1218) </a:t>
            </a:r>
            <a:r>
              <a:rPr lang="en-US" sz="2000" dirty="0" smtClean="0"/>
              <a:t> </a:t>
            </a:r>
            <a:endParaRPr lang="en-US" sz="2000" dirty="0"/>
          </a:p>
        </p:txBody>
      </p:sp>
      <p:sp>
        <p:nvSpPr>
          <p:cNvPr id="4" name="Text Placeholder 3"/>
          <p:cNvSpPr>
            <a:spLocks noGrp="1"/>
          </p:cNvSpPr>
          <p:nvPr>
            <p:ph type="body" sz="half" idx="2"/>
          </p:nvPr>
        </p:nvSpPr>
        <p:spPr>
          <a:xfrm>
            <a:off x="5408077" y="1860015"/>
            <a:ext cx="3735923" cy="1718910"/>
          </a:xfrm>
        </p:spPr>
        <p:txBody>
          <a:bodyPr>
            <a:normAutofit/>
          </a:bodyPr>
          <a:lstStyle/>
          <a:p>
            <a:endParaRPr lang="en-US" dirty="0"/>
          </a:p>
          <a:p>
            <a:r>
              <a:rPr lang="en-US" sz="4400" b="1" dirty="0"/>
              <a:t>Waldensians</a:t>
            </a:r>
            <a:r>
              <a:rPr lang="en-US" sz="3600" dirty="0"/>
              <a:t> </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l="1041" r="1041"/>
          <a:stretch>
            <a:fillRect/>
          </a:stretch>
        </p:blipFill>
        <p:spPr bwMode="auto">
          <a:xfrm>
            <a:off x="0" y="0"/>
            <a:ext cx="5034579" cy="6858000"/>
          </a:xfrm>
          <a:prstGeom prst="rect">
            <a:avLst/>
          </a:prstGeom>
          <a:noFill/>
          <a:ln>
            <a:noFill/>
          </a:ln>
        </p:spPr>
      </p:pic>
    </p:spTree>
    <p:extLst>
      <p:ext uri="{BB962C8B-B14F-4D97-AF65-F5344CB8AC3E}">
        <p14:creationId xmlns:p14="http://schemas.microsoft.com/office/powerpoint/2010/main" val="237815115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559398"/>
            <a:ext cx="3401429" cy="1525514"/>
          </a:xfrm>
        </p:spPr>
        <p:txBody>
          <a:bodyPr/>
          <a:lstStyle/>
          <a:p>
            <a:r>
              <a:rPr lang="en-US" sz="3200" dirty="0" smtClean="0"/>
              <a:t>Reading in the proper order</a:t>
            </a:r>
            <a:endParaRPr lang="en-US" sz="3200" dirty="0"/>
          </a:p>
        </p:txBody>
      </p:sp>
      <p:sp>
        <p:nvSpPr>
          <p:cNvPr id="3" name="Content Placeholder 2"/>
          <p:cNvSpPr>
            <a:spLocks noGrp="1"/>
          </p:cNvSpPr>
          <p:nvPr>
            <p:ph idx="1"/>
          </p:nvPr>
        </p:nvSpPr>
        <p:spPr>
          <a:xfrm>
            <a:off x="217321" y="559398"/>
            <a:ext cx="4116667" cy="6136653"/>
          </a:xfrm>
        </p:spPr>
        <p:txBody>
          <a:bodyPr>
            <a:normAutofit lnSpcReduction="10000"/>
          </a:bodyPr>
          <a:lstStyle/>
          <a:p>
            <a:pPr marL="0" indent="0">
              <a:buNone/>
            </a:pPr>
            <a:r>
              <a:rPr lang="en-US" dirty="0" smtClean="0"/>
              <a:t>“They </a:t>
            </a:r>
            <a:r>
              <a:rPr lang="en-US" dirty="0"/>
              <a:t>disregard the order and the connection of scriptures… just as if one, when a beautiful image of a king has been </a:t>
            </a:r>
            <a:r>
              <a:rPr lang="en-US" dirty="0" smtClean="0"/>
              <a:t>constructed </a:t>
            </a:r>
            <a:r>
              <a:rPr lang="en-US" dirty="0"/>
              <a:t>out of precious jewels, should this take the </a:t>
            </a:r>
            <a:r>
              <a:rPr lang="en-US" dirty="0" smtClean="0"/>
              <a:t>likeness </a:t>
            </a:r>
            <a:r>
              <a:rPr lang="en-US" dirty="0"/>
              <a:t>of the man all to pieces, should re-arrange the gems, and so fit them together as to make them into the form of a dog or of a fox… and should then maintain and declare that this was the beautiful image of the king</a:t>
            </a:r>
            <a:r>
              <a:rPr lang="en-US" dirty="0" smtClean="0"/>
              <a:t>.” </a:t>
            </a:r>
            <a:r>
              <a:rPr lang="en-US" sz="1700" dirty="0"/>
              <a:t>(</a:t>
            </a:r>
            <a:r>
              <a:rPr lang="en-US" sz="1700" dirty="0" err="1"/>
              <a:t>Irenaeus</a:t>
            </a:r>
            <a:r>
              <a:rPr lang="en-US" sz="1700" dirty="0"/>
              <a:t>, </a:t>
            </a:r>
            <a:r>
              <a:rPr lang="en-US" sz="1700" i="1" dirty="0"/>
              <a:t>Against Heresies</a:t>
            </a:r>
            <a:r>
              <a:rPr lang="en-US" sz="1700" dirty="0"/>
              <a:t> 1.8.1)</a:t>
            </a:r>
          </a:p>
          <a:p>
            <a:pPr marL="0" indent="0">
              <a:buNone/>
            </a:pPr>
            <a:endParaRPr lang="en-US" dirty="0"/>
          </a:p>
          <a:p>
            <a:endParaRPr lang="en-US" dirty="0"/>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4590735" y="3013739"/>
            <a:ext cx="4498741" cy="28037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475487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6245" y="2248347"/>
            <a:ext cx="5883423" cy="4427822"/>
          </a:xfrm>
        </p:spPr>
        <p:txBody>
          <a:bodyPr>
            <a:normAutofit/>
          </a:bodyPr>
          <a:lstStyle/>
          <a:p>
            <a:r>
              <a:rPr lang="en-US" dirty="0" smtClean="0"/>
              <a:t>In 1173 there </a:t>
            </a:r>
            <a:r>
              <a:rPr lang="en-US" dirty="0"/>
              <a:t>lived at Lyons in France a certain citizen, Waldo by name, who had made much money by wickedly charging exorbitant interest </a:t>
            </a:r>
            <a:r>
              <a:rPr lang="en-US" dirty="0" smtClean="0"/>
              <a:t>rates…</a:t>
            </a:r>
          </a:p>
          <a:p>
            <a:r>
              <a:rPr lang="en-US" dirty="0" smtClean="0"/>
              <a:t>Heard a troubadour playing a story of selling out to Christ and it griped his soul. </a:t>
            </a:r>
          </a:p>
          <a:p>
            <a:r>
              <a:rPr lang="en-US" dirty="0" smtClean="0"/>
              <a:t>He eventually sold everything to pay back his bad dealings with the poor.  </a:t>
            </a:r>
            <a:endParaRPr lang="en-US" dirty="0"/>
          </a:p>
        </p:txBody>
      </p:sp>
      <p:sp>
        <p:nvSpPr>
          <p:cNvPr id="3" name="Title 2"/>
          <p:cNvSpPr>
            <a:spLocks noGrp="1"/>
          </p:cNvSpPr>
          <p:nvPr>
            <p:ph type="title"/>
          </p:nvPr>
        </p:nvSpPr>
        <p:spPr/>
        <p:txBody>
          <a:bodyPr/>
          <a:lstStyle/>
          <a:p>
            <a:pPr algn="l"/>
            <a:r>
              <a:rPr lang="en-US" dirty="0" smtClean="0"/>
              <a:t>Conversion </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6176508" y="456161"/>
            <a:ext cx="2865833" cy="2987823"/>
          </a:xfrm>
          <a:prstGeom prst="rect">
            <a:avLst/>
          </a:prstGeom>
          <a:noFill/>
          <a:ln>
            <a:no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3055458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0"/>
            <a:r>
              <a:rPr lang="en-US" dirty="0" smtClean="0"/>
              <a:t> </a:t>
            </a:r>
            <a:r>
              <a:rPr lang="en-US" dirty="0"/>
              <a:t>“My fellow-citizens and friends, I not not insane, as you think, but I am avenging myself on my enemies, who made me a slave, so that I was always more careful of money than of God, and served the creature rather than the Creator. I know that many will blame me that I act thus openly. But I do it both for myself and for you; for myself, so that anyone who sees me from now on having any money may say that I am mad, and for you, that you may learn to put hope in God and not in riches.”</a:t>
            </a:r>
          </a:p>
          <a:p>
            <a:endParaRPr lang="en-US" dirty="0"/>
          </a:p>
        </p:txBody>
      </p:sp>
      <p:sp>
        <p:nvSpPr>
          <p:cNvPr id="3" name="Title 2"/>
          <p:cNvSpPr>
            <a:spLocks noGrp="1"/>
          </p:cNvSpPr>
          <p:nvPr>
            <p:ph type="title"/>
          </p:nvPr>
        </p:nvSpPr>
        <p:spPr/>
        <p:txBody>
          <a:bodyPr/>
          <a:lstStyle/>
          <a:p>
            <a:r>
              <a:rPr lang="en-US" dirty="0" smtClean="0"/>
              <a:t>Two Masters!</a:t>
            </a:r>
            <a:endParaRPr lang="en-US" dirty="0"/>
          </a:p>
        </p:txBody>
      </p:sp>
    </p:spTree>
    <p:extLst>
      <p:ext uri="{BB962C8B-B14F-4D97-AF65-F5344CB8AC3E}">
        <p14:creationId xmlns:p14="http://schemas.microsoft.com/office/powerpoint/2010/main" val="41902613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 y="559398"/>
            <a:ext cx="4808668" cy="5566765"/>
          </a:xfrm>
        </p:spPr>
        <p:txBody>
          <a:bodyPr>
            <a:normAutofit lnSpcReduction="10000"/>
          </a:bodyPr>
          <a:lstStyle/>
          <a:p>
            <a:r>
              <a:rPr lang="en-US" dirty="0" smtClean="0"/>
              <a:t>Waldo </a:t>
            </a:r>
            <a:r>
              <a:rPr lang="en-US" dirty="0"/>
              <a:t>began to preach and teach in the streets. Followers gathered around him. These were known by many names, such as the Poor Men of Lyon, The Poor of God, </a:t>
            </a:r>
            <a:r>
              <a:rPr lang="en-US" dirty="0" err="1"/>
              <a:t>Waldensians</a:t>
            </a:r>
            <a:r>
              <a:rPr lang="en-US" dirty="0"/>
              <a:t>, or </a:t>
            </a:r>
            <a:r>
              <a:rPr lang="en-US" dirty="0" err="1"/>
              <a:t>Waldenses</a:t>
            </a:r>
            <a:r>
              <a:rPr lang="en-US" dirty="0"/>
              <a:t>. At some point Waldo commissioned a scholar to translate parts of the New Testament into Provençal, the local language. Lay </a:t>
            </a:r>
            <a:r>
              <a:rPr lang="en-US" dirty="0" smtClean="0"/>
              <a:t>preachers carried </a:t>
            </a:r>
            <a:r>
              <a:rPr lang="en-US" dirty="0"/>
              <a:t>this word from place to place. Later, </a:t>
            </a:r>
            <a:r>
              <a:rPr lang="en-US" dirty="0" err="1"/>
              <a:t>Waldensian</a:t>
            </a:r>
            <a:r>
              <a:rPr lang="en-US" dirty="0"/>
              <a:t> </a:t>
            </a:r>
            <a:r>
              <a:rPr lang="en-US" dirty="0" smtClean="0"/>
              <a:t>peddlers </a:t>
            </a:r>
            <a:r>
              <a:rPr lang="en-US" dirty="0"/>
              <a:t>also spread the gospel.</a:t>
            </a:r>
          </a:p>
          <a:p>
            <a:endParaRPr lang="en-US" dirty="0"/>
          </a:p>
        </p:txBody>
      </p:sp>
      <p:sp>
        <p:nvSpPr>
          <p:cNvPr id="4" name="Text Placeholder 3"/>
          <p:cNvSpPr>
            <a:spLocks noGrp="1"/>
          </p:cNvSpPr>
          <p:nvPr>
            <p:ph type="body" sz="half" idx="2"/>
          </p:nvPr>
        </p:nvSpPr>
        <p:spPr/>
        <p:txBody>
          <a:bodyPr/>
          <a:lstStyle/>
          <a:p>
            <a:endParaRPr lang="en-US" dirty="0"/>
          </a:p>
        </p:txBody>
      </p:sp>
      <p:pic>
        <p:nvPicPr>
          <p:cNvPr id="5" name="Picture 4" descr="PP-PaulWriting_LJ_0069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8669" y="0"/>
            <a:ext cx="4335331" cy="6858000"/>
          </a:xfrm>
          <a:prstGeom prst="rect">
            <a:avLst/>
          </a:prstGeom>
        </p:spPr>
      </p:pic>
    </p:spTree>
    <p:extLst>
      <p:ext uri="{BB962C8B-B14F-4D97-AF65-F5344CB8AC3E}">
        <p14:creationId xmlns:p14="http://schemas.microsoft.com/office/powerpoint/2010/main" val="31615265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t>Lollard</a:t>
            </a:r>
            <a:r>
              <a:rPr lang="en-US" dirty="0" smtClean="0"/>
              <a:t>—babbler</a:t>
            </a:r>
          </a:p>
          <a:p>
            <a:r>
              <a:rPr lang="en-US" dirty="0" smtClean="0"/>
              <a:t>His book—”The Kingdom of God” he said, “The Gospel of Jesus Christ is the only source of true religion.” </a:t>
            </a:r>
          </a:p>
          <a:p>
            <a:r>
              <a:rPr lang="en-US" dirty="0" smtClean="0"/>
              <a:t>Scripture alone is truth!</a:t>
            </a:r>
          </a:p>
          <a:p>
            <a:r>
              <a:rPr lang="en-US" dirty="0" smtClean="0"/>
              <a:t>Translated the scriptures into English.</a:t>
            </a:r>
          </a:p>
          <a:p>
            <a:r>
              <a:rPr lang="en-US" dirty="0" smtClean="0"/>
              <a:t>“He put faith and sanctification together and does not see faith apart from works.” (</a:t>
            </a:r>
            <a:r>
              <a:rPr lang="en-US" dirty="0"/>
              <a:t>B</a:t>
            </a:r>
            <a:r>
              <a:rPr lang="en-US" dirty="0" smtClean="0"/>
              <a:t>roadbent)</a:t>
            </a:r>
          </a:p>
          <a:p>
            <a:r>
              <a:rPr lang="en-US" dirty="0" smtClean="0"/>
              <a:t>“Godly life was the evidence of salvation.”</a:t>
            </a:r>
          </a:p>
          <a:p>
            <a:endParaRPr lang="en-US" dirty="0"/>
          </a:p>
        </p:txBody>
      </p:sp>
      <p:sp>
        <p:nvSpPr>
          <p:cNvPr id="3" name="Title 2"/>
          <p:cNvSpPr>
            <a:spLocks noGrp="1"/>
          </p:cNvSpPr>
          <p:nvPr>
            <p:ph type="title"/>
          </p:nvPr>
        </p:nvSpPr>
        <p:spPr/>
        <p:txBody>
          <a:bodyPr/>
          <a:lstStyle/>
          <a:p>
            <a:r>
              <a:rPr lang="en-US" dirty="0" smtClean="0"/>
              <a:t>John </a:t>
            </a:r>
            <a:r>
              <a:rPr lang="en-US" dirty="0" err="1" smtClean="0"/>
              <a:t>Wycliff</a:t>
            </a:r>
            <a:r>
              <a:rPr lang="en-US" dirty="0" smtClean="0"/>
              <a:t/>
            </a:r>
            <a:br>
              <a:rPr lang="en-US" dirty="0" smtClean="0"/>
            </a:br>
            <a:r>
              <a:rPr lang="en-US" dirty="0" smtClean="0"/>
              <a:t>(1324-1384)</a:t>
            </a:r>
            <a:endParaRPr lang="en-US" dirty="0"/>
          </a:p>
        </p:txBody>
      </p:sp>
    </p:spTree>
    <p:extLst>
      <p:ext uri="{BB962C8B-B14F-4D97-AF65-F5344CB8AC3E}">
        <p14:creationId xmlns:p14="http://schemas.microsoft.com/office/powerpoint/2010/main" val="14564550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1000"/>
                                        <p:tgtEl>
                                          <p:spTgt spid="2">
                                            <p:txEl>
                                              <p:pRg st="3" end="3"/>
                                            </p:txEl>
                                          </p:spTgt>
                                        </p:tgtEl>
                                      </p:cBhvr>
                                    </p:animEffect>
                                    <p:anim calcmode="lin" valueType="num">
                                      <p:cBhvr>
                                        <p:cTn id="3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1000"/>
                                        <p:tgtEl>
                                          <p:spTgt spid="2">
                                            <p:txEl>
                                              <p:pRg st="4" end="4"/>
                                            </p:txEl>
                                          </p:spTgt>
                                        </p:tgtEl>
                                      </p:cBhvr>
                                    </p:animEffect>
                                    <p:anim calcmode="lin" valueType="num">
                                      <p:cBhvr>
                                        <p:cTn id="4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2">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1000"/>
                                        <p:tgtEl>
                                          <p:spTgt spid="2">
                                            <p:txEl>
                                              <p:pRg st="5" end="5"/>
                                            </p:txEl>
                                          </p:spTgt>
                                        </p:tgtEl>
                                      </p:cBhvr>
                                    </p:animEffect>
                                    <p:anim calcmode="lin" valueType="num">
                                      <p:cBhvr>
                                        <p:cTn id="4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2">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a:t>While all these rumblings jostled Bohemia, in England things were shaking a bit also. The </a:t>
            </a:r>
            <a:r>
              <a:rPr lang="en-US" dirty="0" err="1"/>
              <a:t>Lollard</a:t>
            </a:r>
            <a:r>
              <a:rPr lang="en-US" dirty="0"/>
              <a:t> movement was taking off, and John Wycliffe was preaching “strange” things at Oxford. He was bold enough to say that the Scriptures took precedence over </a:t>
            </a:r>
            <a:r>
              <a:rPr lang="en-US" dirty="0" smtClean="0"/>
              <a:t>tradition.</a:t>
            </a:r>
            <a:endParaRPr lang="en-US" dirty="0"/>
          </a:p>
          <a:p>
            <a:r>
              <a:rPr lang="en-US" dirty="0"/>
              <a:t>A young man from Prague </a:t>
            </a:r>
            <a:r>
              <a:rPr lang="en-US" dirty="0" smtClean="0"/>
              <a:t>named Jerome was </a:t>
            </a:r>
            <a:r>
              <a:rPr lang="en-US" dirty="0"/>
              <a:t>in the </a:t>
            </a:r>
            <a:r>
              <a:rPr lang="en-US" dirty="0" smtClean="0"/>
              <a:t>audience. He </a:t>
            </a:r>
            <a:r>
              <a:rPr lang="en-US" dirty="0"/>
              <a:t>became enthused with his teaching and carried it back to his homeland. Preaching that the Roman Church had apostatized, he caught the attention of </a:t>
            </a:r>
            <a:r>
              <a:rPr lang="en-US" b="1" dirty="0"/>
              <a:t>John Huss</a:t>
            </a:r>
            <a:r>
              <a:rPr lang="en-US" dirty="0"/>
              <a:t>, theological doctor and confessor to the Queen of Bohemia.</a:t>
            </a:r>
          </a:p>
          <a:p>
            <a:endParaRPr lang="en-US" dirty="0"/>
          </a:p>
        </p:txBody>
      </p:sp>
      <p:sp>
        <p:nvSpPr>
          <p:cNvPr id="3" name="Title 2"/>
          <p:cNvSpPr>
            <a:spLocks noGrp="1"/>
          </p:cNvSpPr>
          <p:nvPr>
            <p:ph type="title"/>
          </p:nvPr>
        </p:nvSpPr>
        <p:spPr/>
        <p:txBody>
          <a:bodyPr/>
          <a:lstStyle/>
          <a:p>
            <a:r>
              <a:rPr lang="en-US" dirty="0" smtClean="0"/>
              <a:t>The fire spreads</a:t>
            </a:r>
            <a:endParaRPr lang="en-US" dirty="0"/>
          </a:p>
        </p:txBody>
      </p:sp>
    </p:spTree>
    <p:extLst>
      <p:ext uri="{BB962C8B-B14F-4D97-AF65-F5344CB8AC3E}">
        <p14:creationId xmlns:p14="http://schemas.microsoft.com/office/powerpoint/2010/main" val="20424065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0" cy="6657567"/>
          </a:xfrm>
          <a:prstGeom prst="rect">
            <a:avLst/>
          </a:prstGeom>
          <a:noFill/>
          <a:ln>
            <a:noFill/>
          </a:ln>
        </p:spPr>
      </p:pic>
    </p:spTree>
    <p:extLst>
      <p:ext uri="{BB962C8B-B14F-4D97-AF65-F5344CB8AC3E}">
        <p14:creationId xmlns:p14="http://schemas.microsoft.com/office/powerpoint/2010/main" val="235843085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16944" y="2012794"/>
            <a:ext cx="5427056" cy="4845206"/>
          </a:xfrm>
        </p:spPr>
        <p:txBody>
          <a:bodyPr>
            <a:normAutofit/>
          </a:bodyPr>
          <a:lstStyle/>
          <a:p>
            <a:r>
              <a:rPr lang="en-US" dirty="0"/>
              <a:t>John Huss eventually got in trouble with the Roman Catholics who had him burned at the stake. </a:t>
            </a:r>
          </a:p>
          <a:p>
            <a:endParaRPr lang="en-US" dirty="0"/>
          </a:p>
          <a:p>
            <a:r>
              <a:rPr lang="en-US" dirty="0"/>
              <a:t>Shortly before the flames were lit, John told them, “Today you roast a live goose”—the name Huss meant goose in Bohemian—“but within 100 years there will arise a swan that you will not be able to catch nor harm. </a:t>
            </a:r>
          </a:p>
        </p:txBody>
      </p:sp>
      <p:sp>
        <p:nvSpPr>
          <p:cNvPr id="3" name="Title 2"/>
          <p:cNvSpPr>
            <a:spLocks noGrp="1"/>
          </p:cNvSpPr>
          <p:nvPr>
            <p:ph type="title"/>
          </p:nvPr>
        </p:nvSpPr>
        <p:spPr/>
        <p:txBody>
          <a:bodyPr/>
          <a:lstStyle/>
          <a:p>
            <a:r>
              <a:rPr lang="en-US" dirty="0" smtClean="0"/>
              <a:t>John Huss</a:t>
            </a:r>
            <a:endParaRPr lang="en-US" dirty="0"/>
          </a:p>
        </p:txBody>
      </p:sp>
      <p:pic>
        <p:nvPicPr>
          <p:cNvPr id="4" name="Content Placeholder 5"/>
          <p:cNvPicPr>
            <a:picLocks/>
          </p:cNvPicPr>
          <p:nvPr/>
        </p:nvPicPr>
        <p:blipFill>
          <a:blip r:embed="rId2">
            <a:extLst>
              <a:ext uri="{28A0092B-C50C-407E-A947-70E740481C1C}">
                <a14:useLocalDpi xmlns:a14="http://schemas.microsoft.com/office/drawing/2010/main" val="0"/>
              </a:ext>
            </a:extLst>
          </a:blip>
          <a:srcRect t="6087" b="6087"/>
          <a:stretch>
            <a:fillRect/>
          </a:stretch>
        </p:blipFill>
        <p:spPr bwMode="auto">
          <a:xfrm>
            <a:off x="-303941" y="-130267"/>
            <a:ext cx="4075160" cy="6676169"/>
          </a:xfrm>
          <a:prstGeom prst="rect">
            <a:avLst/>
          </a:prstGeom>
          <a:noFill/>
          <a:ln>
            <a:noFill/>
          </a:ln>
        </p:spPr>
      </p:pic>
    </p:spTree>
    <p:extLst>
      <p:ext uri="{BB962C8B-B14F-4D97-AF65-F5344CB8AC3E}">
        <p14:creationId xmlns:p14="http://schemas.microsoft.com/office/powerpoint/2010/main" val="14441397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anim calcmode="lin" valueType="num">
                                      <p:cBhvr>
                                        <p:cTn id="1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14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899" y="-1"/>
            <a:ext cx="10551605" cy="7034403"/>
          </a:xfrm>
          <a:prstGeom prst="rect">
            <a:avLst/>
          </a:prstGeom>
        </p:spPr>
      </p:pic>
    </p:spTree>
    <p:extLst>
      <p:ext uri="{BB962C8B-B14F-4D97-AF65-F5344CB8AC3E}">
        <p14:creationId xmlns:p14="http://schemas.microsoft.com/office/powerpoint/2010/main" val="267583603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7927" y="445355"/>
            <a:ext cx="3422483" cy="1886921"/>
          </a:xfrm>
        </p:spPr>
        <p:txBody>
          <a:bodyPr/>
          <a:lstStyle/>
          <a:p>
            <a:r>
              <a:rPr lang="en-US" dirty="0"/>
              <a:t>Peter </a:t>
            </a:r>
            <a:r>
              <a:rPr lang="en-US" dirty="0" err="1"/>
              <a:t>Chelcicky</a:t>
            </a:r>
            <a:r>
              <a:rPr lang="en-US" dirty="0"/>
              <a:t> </a:t>
            </a:r>
          </a:p>
        </p:txBody>
      </p:sp>
      <p:pic>
        <p:nvPicPr>
          <p:cNvPr id="5" name="Content Placeholder 4"/>
          <p:cNvPicPr>
            <a:picLocks noGrp="1"/>
          </p:cNvPicPr>
          <p:nvPr>
            <p:ph idx="1"/>
          </p:nvPr>
        </p:nvPicPr>
        <p:blipFill>
          <a:blip r:embed="rId2">
            <a:alphaModFix/>
            <a:extLst>
              <a:ext uri="{28A0092B-C50C-407E-A947-70E740481C1C}">
                <a14:useLocalDpi xmlns:a14="http://schemas.microsoft.com/office/drawing/2010/main" val="0"/>
              </a:ext>
            </a:extLst>
          </a:blip>
          <a:srcRect t="4962" b="4962"/>
          <a:stretch>
            <a:fillRect/>
          </a:stretch>
        </p:blipFill>
        <p:spPr bwMode="auto">
          <a:xfrm>
            <a:off x="0" y="58682"/>
            <a:ext cx="5457927" cy="7090260"/>
          </a:xfrm>
          <a:prstGeom prst="rect">
            <a:avLst/>
          </a:prstGeom>
          <a:noFill/>
          <a:ln>
            <a:no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a:ext>
          </a:extLst>
        </p:spPr>
      </p:pic>
      <p:pic>
        <p:nvPicPr>
          <p:cNvPr id="6" name="Picture 5"/>
          <p:cNvPicPr/>
          <p:nvPr/>
        </p:nvPicPr>
        <p:blipFill>
          <a:blip r:embed="rId3">
            <a:grayscl/>
            <a:extLst>
              <a:ext uri="{BEBA8EAE-BF5A-486C-A8C5-ECC9F3942E4B}">
                <a14:imgProps xmlns:a14="http://schemas.microsoft.com/office/drawing/2010/main">
                  <a14:imgLayer r:embed="rId4">
                    <a14:imgEffect>
                      <a14:brightnessContrast bright="46000"/>
                    </a14:imgEffect>
                  </a14:imgLayer>
                </a14:imgProps>
              </a:ext>
              <a:ext uri="{28A0092B-C50C-407E-A947-70E740481C1C}">
                <a14:useLocalDpi xmlns:a14="http://schemas.microsoft.com/office/drawing/2010/main" val="0"/>
              </a:ext>
            </a:extLst>
          </a:blip>
          <a:srcRect/>
          <a:stretch>
            <a:fillRect/>
          </a:stretch>
        </p:blipFill>
        <p:spPr bwMode="auto">
          <a:xfrm rot="396550">
            <a:off x="5889051" y="2829292"/>
            <a:ext cx="3021153" cy="3830383"/>
          </a:xfrm>
          <a:prstGeom prst="rect">
            <a:avLst/>
          </a:prstGeom>
          <a:noFill/>
          <a:ln>
            <a:no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499990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b="1" dirty="0"/>
              <a:t>Peter </a:t>
            </a:r>
            <a:r>
              <a:rPr lang="en-US" b="1" dirty="0" err="1"/>
              <a:t>Cheltschizki</a:t>
            </a:r>
            <a:r>
              <a:rPr lang="en-US" b="1" dirty="0"/>
              <a:t> (</a:t>
            </a:r>
            <a:r>
              <a:rPr lang="en-US" b="1" dirty="0" err="1"/>
              <a:t>Petr</a:t>
            </a:r>
            <a:r>
              <a:rPr lang="en-US" b="1" dirty="0"/>
              <a:t> </a:t>
            </a:r>
            <a:r>
              <a:rPr lang="en-US" b="1" dirty="0" err="1"/>
              <a:t>Chelčický</a:t>
            </a:r>
            <a:r>
              <a:rPr lang="en-US" b="1" dirty="0"/>
              <a:t>)  (</a:t>
            </a:r>
            <a:r>
              <a:rPr lang="en-US" b="1" dirty="0" err="1"/>
              <a:t>ches</a:t>
            </a:r>
            <a:r>
              <a:rPr lang="en-US" b="1" dirty="0"/>
              <a:t> </a:t>
            </a:r>
            <a:r>
              <a:rPr lang="en-US" b="1" dirty="0" err="1"/>
              <a:t>ka</a:t>
            </a:r>
            <a:r>
              <a:rPr lang="en-US" b="1" dirty="0"/>
              <a:t>-o)</a:t>
            </a:r>
            <a:endParaRPr lang="en-US" dirty="0"/>
          </a:p>
          <a:p>
            <a:pPr marL="0" indent="0">
              <a:buNone/>
            </a:pPr>
            <a:endParaRPr lang="en-US" dirty="0"/>
          </a:p>
          <a:p>
            <a:r>
              <a:rPr lang="en-US" dirty="0"/>
              <a:t>Peter </a:t>
            </a:r>
            <a:r>
              <a:rPr lang="en-US" dirty="0" err="1"/>
              <a:t>Chelcicky</a:t>
            </a:r>
            <a:r>
              <a:rPr lang="en-US" dirty="0"/>
              <a:t> was present at the debate, and contended that for Christians, war was a crime. “What is war?” he asked. “It is a breach of the laws of God! All soldiers are violent men, murderers, a godless mob!” In 1420, Peter had traveled to Prague and listened to these men defend their views in the Bethlehem Chapel. What they said did not convince him. “You will not bring the kingdom of heaven to earth,” he told them, “as long as the hell of hatred burns in your hearts.” </a:t>
            </a:r>
          </a:p>
        </p:txBody>
      </p:sp>
      <p:sp>
        <p:nvSpPr>
          <p:cNvPr id="3" name="Title 2"/>
          <p:cNvSpPr>
            <a:spLocks noGrp="1"/>
          </p:cNvSpPr>
          <p:nvPr>
            <p:ph type="title"/>
          </p:nvPr>
        </p:nvSpPr>
        <p:spPr/>
        <p:txBody>
          <a:bodyPr/>
          <a:lstStyle/>
          <a:p>
            <a:r>
              <a:rPr lang="en-US" dirty="0" smtClean="0"/>
              <a:t>Czech Brethren</a:t>
            </a:r>
            <a:endParaRPr lang="en-US" dirty="0"/>
          </a:p>
        </p:txBody>
      </p:sp>
    </p:spTree>
    <p:extLst>
      <p:ext uri="{BB962C8B-B14F-4D97-AF65-F5344CB8AC3E}">
        <p14:creationId xmlns:p14="http://schemas.microsoft.com/office/powerpoint/2010/main" val="9031717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3600" y="123746"/>
            <a:ext cx="3422483" cy="871303"/>
          </a:xfrm>
        </p:spPr>
        <p:txBody>
          <a:bodyPr/>
          <a:lstStyle/>
          <a:p>
            <a:r>
              <a:rPr lang="en-US" dirty="0" smtClean="0"/>
              <a:t>The Two Ways</a:t>
            </a:r>
            <a:br>
              <a:rPr lang="en-US" dirty="0" smtClean="0"/>
            </a:br>
            <a:r>
              <a:rPr lang="en-US" sz="1600" dirty="0" smtClean="0"/>
              <a:t>Didache</a:t>
            </a:r>
            <a:endParaRPr lang="en-US" sz="1600" dirty="0"/>
          </a:p>
        </p:txBody>
      </p:sp>
      <p:sp>
        <p:nvSpPr>
          <p:cNvPr id="3" name="Content Placeholder 2"/>
          <p:cNvSpPr>
            <a:spLocks noGrp="1"/>
          </p:cNvSpPr>
          <p:nvPr>
            <p:ph idx="1"/>
          </p:nvPr>
        </p:nvSpPr>
        <p:spPr>
          <a:xfrm>
            <a:off x="166779" y="277189"/>
            <a:ext cx="5157332" cy="6298602"/>
          </a:xfrm>
        </p:spPr>
        <p:txBody>
          <a:bodyPr>
            <a:normAutofit fontScale="92500" lnSpcReduction="20000"/>
          </a:bodyPr>
          <a:lstStyle/>
          <a:p>
            <a:pPr marL="0" indent="0">
              <a:buNone/>
            </a:pPr>
            <a:r>
              <a:rPr lang="en-US" dirty="0"/>
              <a:t> </a:t>
            </a:r>
          </a:p>
          <a:p>
            <a:pPr marL="0" indent="0">
              <a:buNone/>
            </a:pPr>
            <a:r>
              <a:rPr lang="en-US" sz="3200" dirty="0" smtClean="0"/>
              <a:t>“There </a:t>
            </a:r>
            <a:r>
              <a:rPr lang="en-US" sz="3200" dirty="0"/>
              <a:t>are two ways, one of life and one of death; but a great difference between the two ways. The way of life, then, is this: First, </a:t>
            </a:r>
            <a:r>
              <a:rPr lang="en-US" sz="3200" dirty="0" smtClean="0"/>
              <a:t>you </a:t>
            </a:r>
            <a:r>
              <a:rPr lang="en-US" sz="3200" dirty="0"/>
              <a:t>shall love God who made you; second, your </a:t>
            </a:r>
            <a:r>
              <a:rPr lang="en-US" sz="3200" dirty="0" smtClean="0"/>
              <a:t>neighbor </a:t>
            </a:r>
            <a:r>
              <a:rPr lang="en-US" sz="3200" dirty="0"/>
              <a:t>as yourself; and all things whatsoever you would should not occur to you, do not also do to another. And of these sayings the teaching is this: Bless those who curse you, and pray for your enemies,</a:t>
            </a:r>
            <a:r>
              <a:rPr lang="en-US" sz="3200" dirty="0" smtClean="0"/>
              <a:t>…”</a:t>
            </a:r>
            <a:endParaRPr lang="en-US" sz="3200" dirty="0"/>
          </a:p>
          <a:p>
            <a:endParaRPr lang="en-US" dirty="0"/>
          </a:p>
        </p:txBody>
      </p:sp>
      <p:pic>
        <p:nvPicPr>
          <p:cNvPr id="6" name="Picture 5" descr="Dida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69050">
            <a:off x="5547435" y="1684374"/>
            <a:ext cx="3235850" cy="3775158"/>
          </a:xfrm>
          <a:prstGeom prst="rect">
            <a:avLst/>
          </a:prstGeom>
        </p:spPr>
      </p:pic>
    </p:spTree>
    <p:extLst>
      <p:ext uri="{BB962C8B-B14F-4D97-AF65-F5344CB8AC3E}">
        <p14:creationId xmlns:p14="http://schemas.microsoft.com/office/powerpoint/2010/main" val="22118190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90" y="201067"/>
            <a:ext cx="7756263" cy="1054250"/>
          </a:xfrm>
        </p:spPr>
        <p:txBody>
          <a:bodyPr/>
          <a:lstStyle/>
          <a:p>
            <a:r>
              <a:rPr lang="en-US" dirty="0" smtClean="0"/>
              <a:t>Net of Faith</a:t>
            </a:r>
            <a:endParaRPr lang="en-US"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2757847" y="1456754"/>
            <a:ext cx="3758565" cy="48780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466892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lvl="0"/>
            <a:r>
              <a:rPr lang="en-US" dirty="0"/>
              <a:t>You would not allow an individual to chase others and kill them. But if a nobleman gathers a great army of peasants and makes of them warriors who can kill others with the power of an army, you do not consider them murderers. Neither is it held against their conscience, but they boast and think of themselves as heroes for murdering the godless! This is the poison poured out among Christians by learned men who do not follow the meek Lord Jesus, but the counsel of the Great Whore of Babylon. And for this reason our land is filled with abominations and blood!</a:t>
            </a:r>
          </a:p>
          <a:p>
            <a:endParaRPr lang="en-US" dirty="0"/>
          </a:p>
        </p:txBody>
      </p:sp>
      <p:sp>
        <p:nvSpPr>
          <p:cNvPr id="3" name="Title 2"/>
          <p:cNvSpPr>
            <a:spLocks noGrp="1"/>
          </p:cNvSpPr>
          <p:nvPr>
            <p:ph type="title"/>
          </p:nvPr>
        </p:nvSpPr>
        <p:spPr/>
        <p:txBody>
          <a:bodyPr/>
          <a:lstStyle/>
          <a:p>
            <a:r>
              <a:rPr lang="en-US" dirty="0" smtClean="0"/>
              <a:t>The war of </a:t>
            </a:r>
            <a:r>
              <a:rPr lang="en-US" dirty="0"/>
              <a:t>Babylon</a:t>
            </a:r>
            <a:r>
              <a:rPr lang="en-US" dirty="0" smtClean="0"/>
              <a:t> </a:t>
            </a:r>
            <a:endParaRPr lang="en-US" dirty="0"/>
          </a:p>
        </p:txBody>
      </p:sp>
    </p:spTree>
    <p:extLst>
      <p:ext uri="{BB962C8B-B14F-4D97-AF65-F5344CB8AC3E}">
        <p14:creationId xmlns:p14="http://schemas.microsoft.com/office/powerpoint/2010/main" val="21239429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5390" y="2248347"/>
            <a:ext cx="8564613" cy="3877815"/>
          </a:xfrm>
        </p:spPr>
        <p:txBody>
          <a:bodyPr>
            <a:normAutofit/>
          </a:bodyPr>
          <a:lstStyle/>
          <a:p>
            <a:pPr lvl="0"/>
            <a:r>
              <a:rPr lang="en-US" dirty="0"/>
              <a:t>I do not want to make light of the preaching and good works done by men like John Huss, Matthias, and Jacob, in the name of God. But I say that they too have drunk the wine of the Great Whore, with which she has besotted all nations and people... They have written things that contradict God’s laws, especially where Master Huss has written about bearing the sword, swearing oaths, and venerating images. Therefore I cannot condone what they have passed on of an offensive nature to the scandalizing of many…</a:t>
            </a:r>
          </a:p>
          <a:p>
            <a:endParaRPr lang="en-US" dirty="0"/>
          </a:p>
        </p:txBody>
      </p:sp>
      <p:sp>
        <p:nvSpPr>
          <p:cNvPr id="3" name="Title 2"/>
          <p:cNvSpPr>
            <a:spLocks noGrp="1"/>
          </p:cNvSpPr>
          <p:nvPr>
            <p:ph type="title"/>
          </p:nvPr>
        </p:nvSpPr>
        <p:spPr>
          <a:xfrm>
            <a:off x="677180" y="429034"/>
            <a:ext cx="7756263" cy="1054250"/>
          </a:xfrm>
        </p:spPr>
        <p:txBody>
          <a:bodyPr/>
          <a:lstStyle/>
          <a:p>
            <a:r>
              <a:rPr lang="en-US" dirty="0" smtClean="0"/>
              <a:t>The wine of the great Whore</a:t>
            </a:r>
            <a:endParaRPr lang="en-US" dirty="0"/>
          </a:p>
        </p:txBody>
      </p:sp>
    </p:spTree>
    <p:extLst>
      <p:ext uri="{BB962C8B-B14F-4D97-AF65-F5344CB8AC3E}">
        <p14:creationId xmlns:p14="http://schemas.microsoft.com/office/powerpoint/2010/main" val="32423517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olfgangcapito.files.wordpress.com/2011/06/christinedepisanwriting3.jpg?w=180&amp;h=216">
            <a:hlinkClick r:id="rId2"/>
          </p:cNvPr>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5492642" y="162800"/>
            <a:ext cx="3468010" cy="3669213"/>
          </a:xfrm>
          <a:prstGeom prst="rect">
            <a:avLst/>
          </a:prstGeom>
          <a:noFill/>
          <a:ln>
            <a:no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a:ext>
          </a:extLst>
        </p:spPr>
      </p:pic>
      <p:sp>
        <p:nvSpPr>
          <p:cNvPr id="4" name="Rectangle 3"/>
          <p:cNvSpPr/>
          <p:nvPr/>
        </p:nvSpPr>
        <p:spPr>
          <a:xfrm>
            <a:off x="310386" y="513250"/>
            <a:ext cx="4572000" cy="5632310"/>
          </a:xfrm>
          <a:prstGeom prst="rect">
            <a:avLst/>
          </a:prstGeom>
        </p:spPr>
        <p:txBody>
          <a:bodyPr>
            <a:spAutoFit/>
          </a:bodyPr>
          <a:lstStyle/>
          <a:p>
            <a:r>
              <a:rPr lang="en-US" sz="2400" dirty="0"/>
              <a:t> </a:t>
            </a:r>
          </a:p>
          <a:p>
            <a:r>
              <a:rPr lang="en-US" sz="2400" dirty="0" err="1"/>
              <a:t>Beghards</a:t>
            </a:r>
            <a:r>
              <a:rPr lang="en-US" sz="2400" dirty="0"/>
              <a:t> (also called </a:t>
            </a:r>
            <a:r>
              <a:rPr lang="en-US" sz="2400" dirty="0" err="1"/>
              <a:t>Beguards</a:t>
            </a:r>
            <a:r>
              <a:rPr lang="en-US" sz="2400" dirty="0"/>
              <a:t>) and Beguines (or </a:t>
            </a:r>
            <a:r>
              <a:rPr lang="en-US" sz="2400" dirty="0" err="1"/>
              <a:t>Beguins</a:t>
            </a:r>
            <a:r>
              <a:rPr lang="en-US" sz="2400" dirty="0"/>
              <a:t>) were Roman </a:t>
            </a:r>
            <a:r>
              <a:rPr lang="en-US" sz="2400" dirty="0" smtClean="0"/>
              <a:t>Catholic</a:t>
            </a:r>
            <a:r>
              <a:rPr lang="en-US" sz="2400" dirty="0"/>
              <a:t> </a:t>
            </a:r>
            <a:r>
              <a:rPr lang="en-US" sz="2400" dirty="0" smtClean="0"/>
              <a:t>lay</a:t>
            </a:r>
            <a:r>
              <a:rPr lang="en-US" sz="2400" dirty="0"/>
              <a:t> religious communities active in the 13th and 14th centuries, living in a loose semi-monastic community but without formal vows. They were influenced by Albigensian teachings and the Waldensians. The </a:t>
            </a:r>
            <a:r>
              <a:rPr lang="en-US" sz="2400" dirty="0" err="1"/>
              <a:t>Beghards</a:t>
            </a:r>
            <a:r>
              <a:rPr lang="en-US" sz="2400" dirty="0"/>
              <a:t> were the men, the Beguines the women of these free organizations.</a:t>
            </a:r>
          </a:p>
        </p:txBody>
      </p:sp>
    </p:spTree>
    <p:extLst>
      <p:ext uri="{BB962C8B-B14F-4D97-AF65-F5344CB8AC3E}">
        <p14:creationId xmlns:p14="http://schemas.microsoft.com/office/powerpoint/2010/main" val="35599840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2095123"/>
            <a:ext cx="8444752" cy="4762877"/>
          </a:xfrm>
        </p:spPr>
        <p:txBody>
          <a:bodyPr>
            <a:normAutofit fontScale="92500" lnSpcReduction="20000"/>
          </a:bodyPr>
          <a:lstStyle/>
          <a:p>
            <a:r>
              <a:rPr lang="en-US" dirty="0" smtClean="0"/>
              <a:t>The </a:t>
            </a:r>
            <a:r>
              <a:rPr lang="en-US" dirty="0"/>
              <a:t>Brethren of the Common Life was a religious brotherhood founded in Holland about the middle of the 14th century. Their purpose was to counteract the secularized life of the church by creating and promoting a truly pious Christian life shut away from worldly life, but actively engaged in earnest work for their fellow men, especially in education. </a:t>
            </a:r>
            <a:endParaRPr lang="en-US" dirty="0" smtClean="0"/>
          </a:p>
          <a:p>
            <a:endParaRPr lang="en-US" dirty="0"/>
          </a:p>
          <a:p>
            <a:r>
              <a:rPr lang="en-US" dirty="0" smtClean="0"/>
              <a:t>They </a:t>
            </a:r>
            <a:r>
              <a:rPr lang="en-US" dirty="0"/>
              <a:t>lived in community houses, men and women in separate buildings. They were not bound by a vow; anyone could leave the community life at will. Obedience, celibacy, and poverty, the three fundamental monastic rules, were also practiced by them, but without a vow. Voluntary renunciation of private possessions and community of goods were based on the example of the early Christian </a:t>
            </a:r>
            <a:r>
              <a:rPr lang="en-US" dirty="0" smtClean="0"/>
              <a:t>church.</a:t>
            </a:r>
          </a:p>
          <a:p>
            <a:r>
              <a:rPr lang="en-US" dirty="0" smtClean="0"/>
              <a:t>Erasmus studied here as a child. </a:t>
            </a:r>
            <a:endParaRPr lang="en-US" dirty="0"/>
          </a:p>
          <a:p>
            <a:endParaRPr lang="en-US" dirty="0"/>
          </a:p>
        </p:txBody>
      </p:sp>
      <p:sp>
        <p:nvSpPr>
          <p:cNvPr id="3" name="Title 2"/>
          <p:cNvSpPr>
            <a:spLocks noGrp="1"/>
          </p:cNvSpPr>
          <p:nvPr>
            <p:ph type="title"/>
          </p:nvPr>
        </p:nvSpPr>
        <p:spPr>
          <a:xfrm>
            <a:off x="162825" y="798123"/>
            <a:ext cx="8890263" cy="1054250"/>
          </a:xfrm>
        </p:spPr>
        <p:txBody>
          <a:bodyPr/>
          <a:lstStyle/>
          <a:p>
            <a:r>
              <a:rPr lang="en-US" sz="4800" dirty="0"/>
              <a:t>Brethren of the Common Life</a:t>
            </a:r>
            <a:r>
              <a:rPr lang="en-US" b="1" dirty="0"/>
              <a:t/>
            </a:r>
            <a:br>
              <a:rPr lang="en-US" b="1" dirty="0"/>
            </a:br>
            <a:endParaRPr lang="en-US" dirty="0"/>
          </a:p>
        </p:txBody>
      </p:sp>
    </p:spTree>
    <p:extLst>
      <p:ext uri="{BB962C8B-B14F-4D97-AF65-F5344CB8AC3E}">
        <p14:creationId xmlns:p14="http://schemas.microsoft.com/office/powerpoint/2010/main" val="424903052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anim calcmode="lin" valueType="num">
                                      <p:cBhvr>
                                        <p:cTn id="1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1000"/>
                                        <p:tgtEl>
                                          <p:spTgt spid="2">
                                            <p:txEl>
                                              <p:pRg st="3" end="3"/>
                                            </p:txEl>
                                          </p:spTgt>
                                        </p:tgtEl>
                                      </p:cBhvr>
                                    </p:animEffect>
                                    <p:anim calcmode="lin" valueType="num">
                                      <p:cBhvr>
                                        <p:cTn id="2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ROGER BANNISTER </a:t>
            </a:r>
            <a:endParaRPr lang="en-US" dirty="0"/>
          </a:p>
        </p:txBody>
      </p:sp>
      <p:pic>
        <p:nvPicPr>
          <p:cNvPr id="5" name="Picture Placeholder 4" descr="roger-bannister color.jpg"/>
          <p:cNvPicPr>
            <a:picLocks noGrp="1" noChangeAspect="1"/>
          </p:cNvPicPr>
          <p:nvPr>
            <p:ph type="pic" idx="1"/>
          </p:nvPr>
        </p:nvPicPr>
        <p:blipFill>
          <a:blip r:embed="rId2">
            <a:extLst>
              <a:ext uri="{28A0092B-C50C-407E-A947-70E740481C1C}">
                <a14:useLocalDpi xmlns:a14="http://schemas.microsoft.com/office/drawing/2010/main" val="0"/>
              </a:ext>
            </a:extLst>
          </a:blip>
          <a:srcRect t="1964" b="1964"/>
          <a:stretch>
            <a:fillRect/>
          </a:stretch>
        </p:blipFill>
        <p:spPr>
          <a:xfrm rot="240000">
            <a:off x="1004046" y="727574"/>
            <a:ext cx="7258668" cy="5472747"/>
          </a:xfrm>
        </p:spPr>
      </p:pic>
      <p:sp>
        <p:nvSpPr>
          <p:cNvPr id="4" name="Text Placeholder 3"/>
          <p:cNvSpPr>
            <a:spLocks noGrp="1"/>
          </p:cNvSpPr>
          <p:nvPr>
            <p:ph type="body" sz="half" idx="2"/>
          </p:nvPr>
        </p:nvSpPr>
        <p:spPr/>
        <p:txBody>
          <a:bodyPr/>
          <a:lstStyle/>
          <a:p>
            <a:endParaRPr lang="en-US"/>
          </a:p>
        </p:txBody>
      </p:sp>
      <p:sp>
        <p:nvSpPr>
          <p:cNvPr id="6" name="TextBox 5"/>
          <p:cNvSpPr txBox="1"/>
          <p:nvPr/>
        </p:nvSpPr>
        <p:spPr>
          <a:xfrm>
            <a:off x="3768711" y="6330986"/>
            <a:ext cx="1819879" cy="369332"/>
          </a:xfrm>
          <a:prstGeom prst="rect">
            <a:avLst/>
          </a:prstGeom>
          <a:noFill/>
        </p:spPr>
        <p:txBody>
          <a:bodyPr wrap="none" rtlCol="0">
            <a:spAutoFit/>
          </a:bodyPr>
          <a:lstStyle/>
          <a:p>
            <a:r>
              <a:rPr lang="en-US" dirty="0" smtClean="0">
                <a:cs typeface="American Typewriter"/>
              </a:rPr>
              <a:t>Roger Bannister</a:t>
            </a:r>
            <a:endParaRPr lang="en-US" dirty="0">
              <a:cs typeface="American Typewriter"/>
            </a:endParaRPr>
          </a:p>
        </p:txBody>
      </p:sp>
      <p:sp>
        <p:nvSpPr>
          <p:cNvPr id="3" name="Freeform 2"/>
          <p:cNvSpPr/>
          <p:nvPr/>
        </p:nvSpPr>
        <p:spPr>
          <a:xfrm>
            <a:off x="2418923" y="3392113"/>
            <a:ext cx="1085502" cy="2171112"/>
          </a:xfrm>
          <a:custGeom>
            <a:avLst/>
            <a:gdLst>
              <a:gd name="connsiteX0" fmla="*/ 0 w 1085502"/>
              <a:gd name="connsiteY0" fmla="*/ 54278 h 2171112"/>
              <a:gd name="connsiteX1" fmla="*/ 434201 w 1085502"/>
              <a:gd name="connsiteY1" fmla="*/ 0 h 2171112"/>
              <a:gd name="connsiteX2" fmla="*/ 803272 w 1085502"/>
              <a:gd name="connsiteY2" fmla="*/ 727322 h 2171112"/>
              <a:gd name="connsiteX3" fmla="*/ 824982 w 1085502"/>
              <a:gd name="connsiteY3" fmla="*/ 1194112 h 2171112"/>
              <a:gd name="connsiteX4" fmla="*/ 1085502 w 1085502"/>
              <a:gd name="connsiteY4" fmla="*/ 2019134 h 2171112"/>
              <a:gd name="connsiteX5" fmla="*/ 944387 w 1085502"/>
              <a:gd name="connsiteY5" fmla="*/ 2171112 h 2171112"/>
              <a:gd name="connsiteX6" fmla="*/ 488476 w 1085502"/>
              <a:gd name="connsiteY6" fmla="*/ 1183256 h 2171112"/>
              <a:gd name="connsiteX7" fmla="*/ 434201 w 1085502"/>
              <a:gd name="connsiteY7" fmla="*/ 770745 h 2171112"/>
              <a:gd name="connsiteX8" fmla="*/ 0 w 1085502"/>
              <a:gd name="connsiteY8" fmla="*/ 151978 h 2171112"/>
              <a:gd name="connsiteX9" fmla="*/ 0 w 1085502"/>
              <a:gd name="connsiteY9" fmla="*/ 54278 h 217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5502" h="2171112">
                <a:moveTo>
                  <a:pt x="0" y="54278"/>
                </a:moveTo>
                <a:lnTo>
                  <a:pt x="434201" y="0"/>
                </a:lnTo>
                <a:lnTo>
                  <a:pt x="803272" y="727322"/>
                </a:lnTo>
                <a:lnTo>
                  <a:pt x="824982" y="1194112"/>
                </a:lnTo>
                <a:lnTo>
                  <a:pt x="1085502" y="2019134"/>
                </a:lnTo>
                <a:lnTo>
                  <a:pt x="944387" y="2171112"/>
                </a:lnTo>
                <a:lnTo>
                  <a:pt x="488476" y="1183256"/>
                </a:lnTo>
                <a:lnTo>
                  <a:pt x="434201" y="770745"/>
                </a:lnTo>
                <a:lnTo>
                  <a:pt x="0" y="151978"/>
                </a:lnTo>
                <a:lnTo>
                  <a:pt x="0" y="54278"/>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2105874" y="3962279"/>
            <a:ext cx="683867" cy="434223"/>
          </a:xfrm>
          <a:custGeom>
            <a:avLst/>
            <a:gdLst>
              <a:gd name="connsiteX0" fmla="*/ 455911 w 683867"/>
              <a:gd name="connsiteY0" fmla="*/ 0 h 434223"/>
              <a:gd name="connsiteX1" fmla="*/ 217101 w 683867"/>
              <a:gd name="connsiteY1" fmla="*/ 32567 h 434223"/>
              <a:gd name="connsiteX2" fmla="*/ 32566 w 683867"/>
              <a:gd name="connsiteY2" fmla="*/ 10856 h 434223"/>
              <a:gd name="connsiteX3" fmla="*/ 0 w 683867"/>
              <a:gd name="connsiteY3" fmla="*/ 195400 h 434223"/>
              <a:gd name="connsiteX4" fmla="*/ 217101 w 683867"/>
              <a:gd name="connsiteY4" fmla="*/ 271389 h 434223"/>
              <a:gd name="connsiteX5" fmla="*/ 499332 w 683867"/>
              <a:gd name="connsiteY5" fmla="*/ 336523 h 434223"/>
              <a:gd name="connsiteX6" fmla="*/ 683867 w 683867"/>
              <a:gd name="connsiteY6" fmla="*/ 434223 h 434223"/>
              <a:gd name="connsiteX7" fmla="*/ 673012 w 683867"/>
              <a:gd name="connsiteY7" fmla="*/ 238823 h 434223"/>
              <a:gd name="connsiteX8" fmla="*/ 455911 w 683867"/>
              <a:gd name="connsiteY8" fmla="*/ 0 h 43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867" h="434223">
                <a:moveTo>
                  <a:pt x="455911" y="0"/>
                </a:moveTo>
                <a:lnTo>
                  <a:pt x="217101" y="32567"/>
                </a:lnTo>
                <a:lnTo>
                  <a:pt x="32566" y="10856"/>
                </a:lnTo>
                <a:lnTo>
                  <a:pt x="0" y="195400"/>
                </a:lnTo>
                <a:lnTo>
                  <a:pt x="217101" y="271389"/>
                </a:lnTo>
                <a:lnTo>
                  <a:pt x="499332" y="336523"/>
                </a:lnTo>
                <a:lnTo>
                  <a:pt x="683867" y="434223"/>
                </a:lnTo>
                <a:lnTo>
                  <a:pt x="673012" y="238823"/>
                </a:lnTo>
                <a:lnTo>
                  <a:pt x="455911" y="0"/>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6863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0081" y="205243"/>
            <a:ext cx="3422483" cy="1384410"/>
          </a:xfrm>
        </p:spPr>
        <p:txBody>
          <a:bodyPr/>
          <a:lstStyle/>
          <a:p>
            <a:r>
              <a:rPr lang="en-US" b="1" dirty="0"/>
              <a:t>The Epistle of Barnabas</a:t>
            </a:r>
            <a:r>
              <a:rPr lang="en-US" dirty="0"/>
              <a:t/>
            </a:r>
            <a:br>
              <a:rPr lang="en-US" dirty="0"/>
            </a:br>
            <a:endParaRPr lang="en-US" dirty="0"/>
          </a:p>
        </p:txBody>
      </p:sp>
      <p:sp>
        <p:nvSpPr>
          <p:cNvPr id="3" name="Content Placeholder 2"/>
          <p:cNvSpPr>
            <a:spLocks noGrp="1"/>
          </p:cNvSpPr>
          <p:nvPr>
            <p:ph idx="1"/>
          </p:nvPr>
        </p:nvSpPr>
        <p:spPr>
          <a:xfrm>
            <a:off x="102633" y="559398"/>
            <a:ext cx="4706035" cy="6298602"/>
          </a:xfrm>
        </p:spPr>
        <p:txBody>
          <a:bodyPr>
            <a:normAutofit lnSpcReduction="10000"/>
          </a:bodyPr>
          <a:lstStyle/>
          <a:p>
            <a:pPr marL="0" indent="0">
              <a:buNone/>
            </a:pPr>
            <a:r>
              <a:rPr lang="en-US" sz="3200" dirty="0" smtClean="0"/>
              <a:t>“But </a:t>
            </a:r>
            <a:r>
              <a:rPr lang="en-US" sz="3200" dirty="0"/>
              <a:t>let us pass on to another lesson and teaching. There are two ways of teaching and of power, the one of light and the other of darkness; and there is a great difference between the two ways. For on the one are stationed the light giving angels of God, on the other the angels of </a:t>
            </a:r>
            <a:r>
              <a:rPr lang="en-US" sz="3200" dirty="0" smtClean="0"/>
              <a:t>Satan.” </a:t>
            </a:r>
            <a:endParaRPr lang="en-US" sz="3200" dirty="0"/>
          </a:p>
          <a:p>
            <a:endParaRPr lang="en-US" dirty="0"/>
          </a:p>
        </p:txBody>
      </p:sp>
      <p:sp>
        <p:nvSpPr>
          <p:cNvPr id="4" name="Text Placeholder 3"/>
          <p:cNvSpPr>
            <a:spLocks noGrp="1"/>
          </p:cNvSpPr>
          <p:nvPr>
            <p:ph type="body" sz="half" idx="2"/>
          </p:nvPr>
        </p:nvSpPr>
        <p:spPr/>
        <p:txBody>
          <a:bodyPr/>
          <a:lstStyle/>
          <a:p>
            <a:endParaRPr lang="en-US"/>
          </a:p>
        </p:txBody>
      </p:sp>
      <p:pic>
        <p:nvPicPr>
          <p:cNvPr id="5" name="Picture 4" descr="CodexSinaitic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7768" y="2349049"/>
            <a:ext cx="4276232" cy="2509526"/>
          </a:xfrm>
          <a:prstGeom prst="rect">
            <a:avLst/>
          </a:prstGeom>
        </p:spPr>
      </p:pic>
    </p:spTree>
    <p:extLst>
      <p:ext uri="{BB962C8B-B14F-4D97-AF65-F5344CB8AC3E}">
        <p14:creationId xmlns:p14="http://schemas.microsoft.com/office/powerpoint/2010/main" val="4371802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90" y="146843"/>
            <a:ext cx="7756263" cy="1054250"/>
          </a:xfrm>
        </p:spPr>
        <p:txBody>
          <a:bodyPr/>
          <a:lstStyle/>
          <a:p>
            <a:pPr algn="l"/>
            <a:r>
              <a:rPr lang="en-US" dirty="0" smtClean="0"/>
              <a:t>The way</a:t>
            </a:r>
            <a:endParaRPr lang="en-US" dirty="0"/>
          </a:p>
        </p:txBody>
      </p:sp>
      <p:pic>
        <p:nvPicPr>
          <p:cNvPr id="5" name="Picture 4" descr="sign.jpeg"/>
          <p:cNvPicPr>
            <a:picLocks noChangeAspect="1"/>
          </p:cNvPicPr>
          <p:nvPr/>
        </p:nvPicPr>
        <p:blipFill>
          <a:blip r:embed="rId2">
            <a:extLst>
              <a:ext uri="{BEBA8EAE-BF5A-486C-A8C5-ECC9F3942E4B}">
                <a14:imgProps xmlns:a14="http://schemas.microsoft.com/office/drawing/2010/main">
                  <a14:imgLayer r:embed="rId3">
                    <a14:imgEffect>
                      <a14:backgroundRemoval t="1370" b="99543" l="0" r="94783"/>
                    </a14:imgEffect>
                  </a14:imgLayer>
                </a14:imgProps>
              </a:ext>
              <a:ext uri="{28A0092B-C50C-407E-A947-70E740481C1C}">
                <a14:useLocalDpi xmlns:a14="http://schemas.microsoft.com/office/drawing/2010/main" val="0"/>
              </a:ext>
            </a:extLst>
          </a:blip>
          <a:stretch>
            <a:fillRect/>
          </a:stretch>
        </p:blipFill>
        <p:spPr>
          <a:xfrm>
            <a:off x="5523753" y="-189557"/>
            <a:ext cx="2921000" cy="2781300"/>
          </a:xfrm>
          <a:prstGeom prst="rect">
            <a:avLst/>
          </a:prstGeom>
        </p:spPr>
      </p:pic>
      <p:sp>
        <p:nvSpPr>
          <p:cNvPr id="3" name="TextBox 2"/>
          <p:cNvSpPr txBox="1"/>
          <p:nvPr/>
        </p:nvSpPr>
        <p:spPr>
          <a:xfrm>
            <a:off x="1" y="2078085"/>
            <a:ext cx="9144000" cy="4616648"/>
          </a:xfrm>
          <a:prstGeom prst="rect">
            <a:avLst/>
          </a:prstGeom>
          <a:noFill/>
        </p:spPr>
        <p:txBody>
          <a:bodyPr wrap="square" rtlCol="0">
            <a:spAutoFit/>
          </a:bodyPr>
          <a:lstStyle/>
          <a:p>
            <a:r>
              <a:rPr lang="en-US" sz="2100" dirty="0"/>
              <a:t>For we forewarn you to be on your guard, lest those demons whom we have been accusing should deceive you, and quite divert you from reading and understanding what we say. For they strive to hold you their slaves and servants; and sometimes by appearances in dreams, and sometimes by magical impositions, they subdue all who make no strong opposing effort for their own salvation. And thus do we also, since our persuasion by the Word, stand aloof from them (i.e., the demons), and follow the only </a:t>
            </a:r>
            <a:r>
              <a:rPr lang="en-US" sz="2100" dirty="0" err="1"/>
              <a:t>unbegotten</a:t>
            </a:r>
            <a:r>
              <a:rPr lang="en-US" sz="2100" dirty="0"/>
              <a:t> God through His Son — </a:t>
            </a:r>
          </a:p>
          <a:p>
            <a:endParaRPr lang="en-US" sz="2100" dirty="0"/>
          </a:p>
          <a:p>
            <a:r>
              <a:rPr lang="en-US" sz="2100" dirty="0"/>
              <a:t>We who formerly delighted in fornication, but now embrace chastity alone; we who formerly used magical arts, dedicate ourselves to the good and </a:t>
            </a:r>
            <a:r>
              <a:rPr lang="en-US" sz="2100" dirty="0" err="1"/>
              <a:t>unbegotten</a:t>
            </a:r>
            <a:r>
              <a:rPr lang="en-US" sz="2100" dirty="0"/>
              <a:t> God; we who valued above all things the acquisition of wealth and possessions, now bring what we have into a common stock, and communicate to every one in need; </a:t>
            </a:r>
          </a:p>
        </p:txBody>
      </p:sp>
      <p:sp>
        <p:nvSpPr>
          <p:cNvPr id="6" name="TextBox 5"/>
          <p:cNvSpPr txBox="1"/>
          <p:nvPr/>
        </p:nvSpPr>
        <p:spPr>
          <a:xfrm>
            <a:off x="6265333" y="232833"/>
            <a:ext cx="1127683" cy="461665"/>
          </a:xfrm>
          <a:prstGeom prst="rect">
            <a:avLst/>
          </a:prstGeom>
          <a:noFill/>
        </p:spPr>
        <p:txBody>
          <a:bodyPr wrap="none" rtlCol="0">
            <a:spAutoFit/>
          </a:bodyPr>
          <a:lstStyle/>
          <a:p>
            <a:r>
              <a:rPr lang="en-US" sz="2400" dirty="0" smtClean="0"/>
              <a:t>Follow</a:t>
            </a:r>
            <a:endParaRPr lang="en-US" sz="2400" dirty="0"/>
          </a:p>
        </p:txBody>
      </p:sp>
      <p:sp>
        <p:nvSpPr>
          <p:cNvPr id="7" name="TextBox 6"/>
          <p:cNvSpPr txBox="1"/>
          <p:nvPr/>
        </p:nvSpPr>
        <p:spPr>
          <a:xfrm>
            <a:off x="6339417" y="1010593"/>
            <a:ext cx="1301750" cy="584776"/>
          </a:xfrm>
          <a:prstGeom prst="rect">
            <a:avLst/>
          </a:prstGeom>
          <a:noFill/>
        </p:spPr>
        <p:txBody>
          <a:bodyPr wrap="square" rtlCol="0">
            <a:spAutoFit/>
          </a:bodyPr>
          <a:lstStyle/>
          <a:p>
            <a:r>
              <a:rPr lang="en-US" sz="3200" dirty="0" smtClean="0"/>
              <a:t>Jesus</a:t>
            </a:r>
            <a:endParaRPr lang="en-US" sz="3200" dirty="0"/>
          </a:p>
        </p:txBody>
      </p:sp>
    </p:spTree>
    <p:extLst>
      <p:ext uri="{BB962C8B-B14F-4D97-AF65-F5344CB8AC3E}">
        <p14:creationId xmlns:p14="http://schemas.microsoft.com/office/powerpoint/2010/main" val="10261380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2248347"/>
            <a:ext cx="8922828" cy="3877815"/>
          </a:xfrm>
        </p:spPr>
        <p:txBody>
          <a:bodyPr>
            <a:normAutofit fontScale="77500" lnSpcReduction="20000"/>
          </a:bodyPr>
          <a:lstStyle/>
          <a:p>
            <a:r>
              <a:rPr lang="en-US" dirty="0" smtClean="0"/>
              <a:t>Men </a:t>
            </a:r>
            <a:r>
              <a:rPr lang="en-US" dirty="0"/>
              <a:t>were made like God, free from suffering and death, provided that they keep his commandments, and were deemed </a:t>
            </a:r>
            <a:r>
              <a:rPr lang="en-US" dirty="0" smtClean="0"/>
              <a:t>deserving </a:t>
            </a:r>
            <a:r>
              <a:rPr lang="en-US" dirty="0"/>
              <a:t>of the name of His sons, and yet they, becoming like Adam and Eve, work out death </a:t>
            </a:r>
            <a:r>
              <a:rPr lang="en-US" dirty="0" smtClean="0"/>
              <a:t>for </a:t>
            </a:r>
            <a:r>
              <a:rPr lang="en-US" dirty="0"/>
              <a:t>themselves; let the interpretation of the Psalms be held just as you wish, yet thereby it is demonstrated that all men are deemed worthy of becoming “gods,” and of having power to become sons of the highest,. Justin</a:t>
            </a:r>
          </a:p>
          <a:p>
            <a:pPr marL="0" indent="0">
              <a:buNone/>
            </a:pPr>
            <a:endParaRPr lang="en-US" dirty="0"/>
          </a:p>
          <a:p>
            <a:r>
              <a:rPr lang="en-US" dirty="0"/>
              <a:t>“The Lord took upon Himself what is ours and, by offering it in sacrifice, destroyed </a:t>
            </a:r>
            <a:r>
              <a:rPr lang="en-US" dirty="0" smtClean="0"/>
              <a:t>it, </a:t>
            </a:r>
            <a:r>
              <a:rPr lang="en-US" dirty="0"/>
              <a:t>and clothed us in what is His.’ Athanasius. </a:t>
            </a:r>
          </a:p>
          <a:p>
            <a:pPr marL="0" indent="0">
              <a:buNone/>
            </a:pPr>
            <a:endParaRPr lang="en-US" dirty="0" smtClean="0"/>
          </a:p>
          <a:p>
            <a:pPr marL="0" indent="0">
              <a:buNone/>
            </a:pPr>
            <a:endParaRPr lang="en-US" dirty="0"/>
          </a:p>
          <a:p>
            <a:r>
              <a:rPr lang="en-US" dirty="0" smtClean="0"/>
              <a:t>“</a:t>
            </a:r>
            <a:r>
              <a:rPr lang="en-US" dirty="0"/>
              <a:t>I</a:t>
            </a:r>
            <a:r>
              <a:rPr lang="en-US" dirty="0" smtClean="0"/>
              <a:t>n </a:t>
            </a:r>
            <a:r>
              <a:rPr lang="en-US" dirty="0"/>
              <a:t>what </a:t>
            </a:r>
            <a:r>
              <a:rPr lang="en-US" dirty="0" smtClean="0"/>
              <a:t>way </a:t>
            </a:r>
            <a:r>
              <a:rPr lang="en-US" dirty="0"/>
              <a:t>will man pass over into God if God has not passed over into man? For in no way </a:t>
            </a:r>
            <a:r>
              <a:rPr lang="en-US" dirty="0" smtClean="0"/>
              <a:t>could we </a:t>
            </a:r>
            <a:r>
              <a:rPr lang="en-US" dirty="0"/>
              <a:t>receive incorruptibility and immortality if we were not united with incorruptibility and immortality.” </a:t>
            </a:r>
            <a:r>
              <a:rPr lang="en-US" dirty="0" err="1"/>
              <a:t>Irenaeus</a:t>
            </a:r>
            <a:endParaRPr lang="en-US" dirty="0"/>
          </a:p>
          <a:p>
            <a:endParaRPr lang="en-US" dirty="0"/>
          </a:p>
        </p:txBody>
      </p:sp>
      <p:sp>
        <p:nvSpPr>
          <p:cNvPr id="3" name="Title 2"/>
          <p:cNvSpPr>
            <a:spLocks noGrp="1"/>
          </p:cNvSpPr>
          <p:nvPr>
            <p:ph type="title"/>
          </p:nvPr>
        </p:nvSpPr>
        <p:spPr/>
        <p:txBody>
          <a:bodyPr/>
          <a:lstStyle/>
          <a:p>
            <a:r>
              <a:rPr lang="en-US" dirty="0" smtClean="0"/>
              <a:t>Him or It?</a:t>
            </a:r>
            <a:endParaRPr lang="en-US" dirty="0"/>
          </a:p>
        </p:txBody>
      </p:sp>
    </p:spTree>
    <p:extLst>
      <p:ext uri="{BB962C8B-B14F-4D97-AF65-F5344CB8AC3E}">
        <p14:creationId xmlns:p14="http://schemas.microsoft.com/office/powerpoint/2010/main" val="3448193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6779" y="2248347"/>
            <a:ext cx="8977221" cy="4609653"/>
          </a:xfrm>
        </p:spPr>
        <p:txBody>
          <a:bodyPr>
            <a:normAutofit fontScale="92500"/>
          </a:bodyPr>
          <a:lstStyle/>
          <a:p>
            <a:pPr marL="0" indent="0">
              <a:buNone/>
            </a:pPr>
            <a:r>
              <a:rPr lang="en-US" dirty="0" smtClean="0"/>
              <a:t>“We </a:t>
            </a:r>
            <a:r>
              <a:rPr lang="en-US" dirty="0"/>
              <a:t>who hated and destroyed one another, and on account of their different manners would not live with men of a different tribe, now, since the coming of Christ, live familiarly with them, and pray for our enemies, and </a:t>
            </a:r>
            <a:r>
              <a:rPr lang="en-US" dirty="0" smtClean="0"/>
              <a:t>endeavor </a:t>
            </a:r>
            <a:r>
              <a:rPr lang="en-US" dirty="0"/>
              <a:t>to persuade those who hate us unjustly </a:t>
            </a:r>
            <a:r>
              <a:rPr lang="en-US" u="sng" dirty="0"/>
              <a:t>to live conformably to the good precepts of Christ</a:t>
            </a:r>
            <a:r>
              <a:rPr lang="en-US" dirty="0"/>
              <a:t>, to the end that they may become partakers with us of the same joyful hope of a reward from God the ruler of all. </a:t>
            </a:r>
            <a:endParaRPr lang="en-US" dirty="0" smtClean="0"/>
          </a:p>
          <a:p>
            <a:pPr marL="0" indent="0">
              <a:buNone/>
            </a:pPr>
            <a:r>
              <a:rPr lang="en-US" dirty="0" smtClean="0"/>
              <a:t>But </a:t>
            </a:r>
            <a:r>
              <a:rPr lang="en-US" dirty="0"/>
              <a:t>lest we should seem to be reasoning philosophically, we consider it right, before giving you the promised explanation, to cite a few precepts given by Christ Himself. And be it yours, as powerful rulers, to inquire whether we have been taught and do teach these things truly. Brief and concise utterances fell from Him, for He was no sophist, but His word was the power of God</a:t>
            </a:r>
            <a:r>
              <a:rPr lang="en-US" dirty="0" smtClean="0"/>
              <a:t>.”</a:t>
            </a:r>
            <a:endParaRPr lang="en-US" dirty="0"/>
          </a:p>
          <a:p>
            <a:endParaRPr lang="en-US" dirty="0"/>
          </a:p>
        </p:txBody>
      </p:sp>
      <p:sp>
        <p:nvSpPr>
          <p:cNvPr id="3" name="Title 2"/>
          <p:cNvSpPr>
            <a:spLocks noGrp="1"/>
          </p:cNvSpPr>
          <p:nvPr>
            <p:ph type="title"/>
          </p:nvPr>
        </p:nvSpPr>
        <p:spPr>
          <a:xfrm>
            <a:off x="32323" y="300774"/>
            <a:ext cx="7756263" cy="1054250"/>
          </a:xfrm>
        </p:spPr>
        <p:txBody>
          <a:bodyPr/>
          <a:lstStyle/>
          <a:p>
            <a:pPr algn="l"/>
            <a:r>
              <a:rPr lang="en-US" dirty="0" smtClean="0"/>
              <a:t>Racism and bigotry  </a:t>
            </a:r>
            <a:endParaRPr lang="en-US" dirty="0"/>
          </a:p>
        </p:txBody>
      </p:sp>
      <p:pic>
        <p:nvPicPr>
          <p:cNvPr id="5" name="Picture 4" descr="closedfist_2.jpg"/>
          <p:cNvPicPr>
            <a:picLocks noChangeAspect="1"/>
          </p:cNvPicPr>
          <p:nvPr/>
        </p:nvPicPr>
        <p:blipFill>
          <a:blip r:embed="rId2">
            <a:extLst>
              <a:ext uri="{BEBA8EAE-BF5A-486C-A8C5-ECC9F3942E4B}">
                <a14:imgProps xmlns:a14="http://schemas.microsoft.com/office/drawing/2010/main">
                  <a14:imgLayer r:embed="rId3">
                    <a14:imgEffect>
                      <a14:backgroundRemoval t="5778" b="92000" l="1000" r="99333"/>
                    </a14:imgEffect>
                  </a14:imgLayer>
                </a14:imgProps>
              </a:ext>
              <a:ext uri="{28A0092B-C50C-407E-A947-70E740481C1C}">
                <a14:useLocalDpi xmlns:a14="http://schemas.microsoft.com/office/drawing/2010/main" val="0"/>
              </a:ext>
            </a:extLst>
          </a:blip>
          <a:stretch>
            <a:fillRect/>
          </a:stretch>
        </p:blipFill>
        <p:spPr>
          <a:xfrm flipH="1">
            <a:off x="6667499" y="0"/>
            <a:ext cx="2571750" cy="1578119"/>
          </a:xfrm>
          <a:prstGeom prst="rect">
            <a:avLst/>
          </a:prstGeom>
        </p:spPr>
      </p:pic>
    </p:spTree>
    <p:extLst>
      <p:ext uri="{BB962C8B-B14F-4D97-AF65-F5344CB8AC3E}">
        <p14:creationId xmlns:p14="http://schemas.microsoft.com/office/powerpoint/2010/main" val="40078554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
                                        <p:tgtEl>
                                          <p:spTgt spid="2">
                                            <p:txEl>
                                              <p:pRg st="0" end="0"/>
                                            </p:txEl>
                                          </p:spTgt>
                                        </p:tgtEl>
                                      </p:cBhvr>
                                    </p:animEffect>
                                    <p:anim calcmode="lin" valueType="num">
                                      <p:cBhvr>
                                        <p:cTn id="8" dur="4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100"/>
                                        <p:tgtEl>
                                          <p:spTgt spid="2">
                                            <p:txEl>
                                              <p:pRg st="1" end="1"/>
                                            </p:txEl>
                                          </p:spTgt>
                                        </p:tgtEl>
                                      </p:cBhvr>
                                    </p:animEffect>
                                    <p:anim calcmode="lin" valueType="num">
                                      <p:cBhvr>
                                        <p:cTn id="17" dur="4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Hardcover.thmx</Template>
  <TotalTime>9096</TotalTime>
  <Words>2169</Words>
  <Application>Microsoft Macintosh PowerPoint</Application>
  <PresentationFormat>On-screen Show (4:3)</PresentationFormat>
  <Paragraphs>143</Paragraphs>
  <Slides>55</Slides>
  <Notes>1</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Hardcover</vt:lpstr>
      <vt:lpstr>The Pilgrim Church</vt:lpstr>
      <vt:lpstr>ROGER BANNISTER </vt:lpstr>
      <vt:lpstr>Literature</vt:lpstr>
      <vt:lpstr>Reading in the proper order</vt:lpstr>
      <vt:lpstr>The Two Ways Didache</vt:lpstr>
      <vt:lpstr>The Epistle of Barnabas </vt:lpstr>
      <vt:lpstr>The way</vt:lpstr>
      <vt:lpstr>Him or It?</vt:lpstr>
      <vt:lpstr>Racism and bigotry  </vt:lpstr>
      <vt:lpstr>Marriage is Permanent </vt:lpstr>
      <vt:lpstr>In the early Church, how did the faith affect every day life? </vt:lpstr>
      <vt:lpstr>War</vt:lpstr>
      <vt:lpstr>Unlawful Professions</vt:lpstr>
      <vt:lpstr>Modesty</vt:lpstr>
      <vt:lpstr>Modesty</vt:lpstr>
      <vt:lpstr>Theology of Martyrdom </vt:lpstr>
      <vt:lpstr>Sharing Life!</vt:lpstr>
      <vt:lpstr>PowerPoint Presentation</vt:lpstr>
      <vt:lpstr>A Disciplined Church</vt:lpstr>
      <vt:lpstr>Gnostic</vt:lpstr>
      <vt:lpstr>Diocletian</vt:lpstr>
      <vt:lpstr>PowerPoint Presentation</vt:lpstr>
      <vt:lpstr>PowerPoint Presentation</vt:lpstr>
      <vt:lpstr>Constantine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Christianity as  Theology</vt:lpstr>
      <vt:lpstr>PowerPoint Presentation</vt:lpstr>
      <vt:lpstr>Columba`</vt:lpstr>
      <vt:lpstr>PowerPoint Presentation</vt:lpstr>
      <vt:lpstr>The Bogomils</vt:lpstr>
      <vt:lpstr>PowerPoint Presentation</vt:lpstr>
      <vt:lpstr>Peter Waldo ( 1140 – 1218)  </vt:lpstr>
      <vt:lpstr>Conversion </vt:lpstr>
      <vt:lpstr>Two Masters!</vt:lpstr>
      <vt:lpstr>PowerPoint Presentation</vt:lpstr>
      <vt:lpstr>John Wycliff (1324-1384)</vt:lpstr>
      <vt:lpstr>The fire spreads</vt:lpstr>
      <vt:lpstr>PowerPoint Presentation</vt:lpstr>
      <vt:lpstr>John Huss</vt:lpstr>
      <vt:lpstr>PowerPoint Presentation</vt:lpstr>
      <vt:lpstr>Peter Chelcicky </vt:lpstr>
      <vt:lpstr>Czech Brethren</vt:lpstr>
      <vt:lpstr>Net of Faith</vt:lpstr>
      <vt:lpstr>The war of Babylon </vt:lpstr>
      <vt:lpstr>The wine of the great Whore</vt:lpstr>
      <vt:lpstr>PowerPoint Presentation</vt:lpstr>
      <vt:lpstr>Brethren of the Common Life </vt:lpstr>
      <vt:lpstr>ROGER BANNISTER </vt:lpstr>
    </vt:vector>
  </TitlesOfParts>
  <Company>Radical Reformation Books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Pilgrim Church</dc:title>
  <dc:creator>Dean Taylor</dc:creator>
  <cp:lastModifiedBy>Dean Taylor</cp:lastModifiedBy>
  <cp:revision>66</cp:revision>
  <dcterms:created xsi:type="dcterms:W3CDTF">2014-01-18T21:20:46Z</dcterms:created>
  <dcterms:modified xsi:type="dcterms:W3CDTF">2014-02-07T19:58:32Z</dcterms:modified>
</cp:coreProperties>
</file>